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Montserrat Medium" charset="1" panose="00000600000000000000"/>
      <p:regular r:id="rId15"/>
    </p:embeddedFont>
    <p:embeddedFont>
      <p:font typeface="Montserrat Heavy" charset="1" panose="00000A00000000000000"/>
      <p:regular r:id="rId16"/>
    </p:embeddedFont>
    <p:embeddedFont>
      <p:font typeface="Montserrat" charset="1" panose="00000500000000000000"/>
      <p:regular r:id="rId17"/>
    </p:embeddedFont>
    <p:embeddedFont>
      <p:font typeface="Montserrat Bold" charset="1" panose="00000800000000000000"/>
      <p:regular r:id="rId18"/>
    </p:embeddedFont>
    <p:embeddedFont>
      <p:font typeface="Montserrat Ultra-Bold" charset="1" panose="000009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http://www.whyislam.org" TargetMode="External" Type="http://schemas.openxmlformats.org/officeDocument/2006/relationships/hyperlink"/><Relationship Id="rId4" Target="http://www.furqaanfoundation.org" TargetMode="External" Type="http://schemas.openxmlformats.org/officeDocument/2006/relationships/hyperlink"/><Relationship Id="rId5" Target="http://www.gainpeace.co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444" r="0" b="-444"/>
            </a:stretch>
          </a:blipFill>
        </p:spPr>
      </p:sp>
      <p:sp>
        <p:nvSpPr>
          <p:cNvPr name="AutoShape 3" id="3"/>
          <p:cNvSpPr/>
          <p:nvPr/>
        </p:nvSpPr>
        <p:spPr>
          <a:xfrm rot="0">
            <a:off x="1028700" y="5759035"/>
            <a:ext cx="3425190" cy="0"/>
          </a:xfrm>
          <a:prstGeom prst="line">
            <a:avLst/>
          </a:prstGeom>
          <a:ln cap="rnd" w="85725">
            <a:solidFill>
              <a:srgbClr val="FFFFFF"/>
            </a:solidFill>
            <a:prstDash val="solid"/>
            <a:headEnd type="none" len="sm" w="sm"/>
            <a:tailEnd type="none" len="sm" w="sm"/>
          </a:ln>
        </p:spPr>
      </p:sp>
      <p:sp>
        <p:nvSpPr>
          <p:cNvPr name="Freeform 4" id="4"/>
          <p:cNvSpPr/>
          <p:nvPr/>
        </p:nvSpPr>
        <p:spPr>
          <a:xfrm flipH="false" flipV="false" rot="0">
            <a:off x="1028700" y="1028700"/>
            <a:ext cx="3591715" cy="1923064"/>
          </a:xfrm>
          <a:custGeom>
            <a:avLst/>
            <a:gdLst/>
            <a:ahLst/>
            <a:cxnLst/>
            <a:rect r="r" b="b" t="t" l="l"/>
            <a:pathLst>
              <a:path h="1923064" w="3591715">
                <a:moveTo>
                  <a:pt x="0" y="0"/>
                </a:moveTo>
                <a:lnTo>
                  <a:pt x="3591715" y="0"/>
                </a:lnTo>
                <a:lnTo>
                  <a:pt x="3591715" y="1923064"/>
                </a:lnTo>
                <a:lnTo>
                  <a:pt x="0" y="1923064"/>
                </a:lnTo>
                <a:lnTo>
                  <a:pt x="0" y="0"/>
                </a:lnTo>
                <a:close/>
              </a:path>
            </a:pathLst>
          </a:custGeom>
          <a:blipFill>
            <a:blip r:embed="rId3"/>
            <a:stretch>
              <a:fillRect l="0" t="0" r="0" b="0"/>
            </a:stretch>
          </a:blipFill>
        </p:spPr>
      </p:sp>
      <p:sp>
        <p:nvSpPr>
          <p:cNvPr name="TextBox 5" id="5"/>
          <p:cNvSpPr txBox="true"/>
          <p:nvPr/>
        </p:nvSpPr>
        <p:spPr>
          <a:xfrm rot="0">
            <a:off x="1028700" y="2989864"/>
            <a:ext cx="6941784" cy="471575"/>
          </a:xfrm>
          <a:prstGeom prst="rect">
            <a:avLst/>
          </a:prstGeom>
        </p:spPr>
        <p:txBody>
          <a:bodyPr anchor="t" rtlCol="false" tIns="0" lIns="0" bIns="0" rIns="0">
            <a:spAutoFit/>
          </a:bodyPr>
          <a:lstStyle/>
          <a:p>
            <a:pPr algn="l">
              <a:lnSpc>
                <a:spcPts val="3932"/>
              </a:lnSpc>
              <a:spcBef>
                <a:spcPct val="0"/>
              </a:spcBef>
            </a:pPr>
            <a:r>
              <a:rPr lang="en-US" sz="2809" b="true">
                <a:solidFill>
                  <a:srgbClr val="FFFFFF"/>
                </a:solidFill>
                <a:latin typeface="Montserrat Medium"/>
                <a:ea typeface="Montserrat Medium"/>
                <a:cs typeface="Montserrat Medium"/>
                <a:sym typeface="Montserrat Medium"/>
              </a:rPr>
              <a:t>Presented by USCMO</a:t>
            </a:r>
          </a:p>
        </p:txBody>
      </p:sp>
      <p:sp>
        <p:nvSpPr>
          <p:cNvPr name="TextBox 6" id="6"/>
          <p:cNvSpPr txBox="true"/>
          <p:nvPr/>
        </p:nvSpPr>
        <p:spPr>
          <a:xfrm rot="0">
            <a:off x="1028700" y="3624961"/>
            <a:ext cx="8382002" cy="2105797"/>
          </a:xfrm>
          <a:prstGeom prst="rect">
            <a:avLst/>
          </a:prstGeom>
        </p:spPr>
        <p:txBody>
          <a:bodyPr anchor="t" rtlCol="false" tIns="0" lIns="0" bIns="0" rIns="0">
            <a:spAutoFit/>
          </a:bodyPr>
          <a:lstStyle/>
          <a:p>
            <a:pPr algn="l">
              <a:lnSpc>
                <a:spcPts val="8235"/>
              </a:lnSpc>
            </a:pPr>
            <a:r>
              <a:rPr lang="en-US" b="true" sz="7555">
                <a:solidFill>
                  <a:srgbClr val="F69200"/>
                </a:solidFill>
                <a:latin typeface="Montserrat Heavy"/>
                <a:ea typeface="Montserrat Heavy"/>
                <a:cs typeface="Montserrat Heavy"/>
                <a:sym typeface="Montserrat Heavy"/>
              </a:rPr>
              <a:t>OPEN MOSQUE DAY</a:t>
            </a:r>
          </a:p>
        </p:txBody>
      </p:sp>
      <p:sp>
        <p:nvSpPr>
          <p:cNvPr name="TextBox 7" id="7"/>
          <p:cNvSpPr txBox="true"/>
          <p:nvPr/>
        </p:nvSpPr>
        <p:spPr>
          <a:xfrm rot="0">
            <a:off x="1028700" y="6388885"/>
            <a:ext cx="7566474" cy="789305"/>
          </a:xfrm>
          <a:prstGeom prst="rect">
            <a:avLst/>
          </a:prstGeom>
        </p:spPr>
        <p:txBody>
          <a:bodyPr anchor="t" rtlCol="false" tIns="0" lIns="0" bIns="0" rIns="0">
            <a:spAutoFit/>
          </a:bodyPr>
          <a:lstStyle/>
          <a:p>
            <a:pPr algn="l" marL="0" indent="0" lvl="0">
              <a:lnSpc>
                <a:spcPts val="3220"/>
              </a:lnSpc>
              <a:spcBef>
                <a:spcPct val="0"/>
              </a:spcBef>
            </a:pPr>
            <a:r>
              <a:rPr lang="en-US" sz="2300">
                <a:solidFill>
                  <a:srgbClr val="FFFFFF"/>
                </a:solidFill>
                <a:latin typeface="Montserrat"/>
                <a:ea typeface="Montserrat"/>
                <a:cs typeface="Montserrat"/>
                <a:sym typeface="Montserrat"/>
              </a:rPr>
              <a:t>These</a:t>
            </a:r>
            <a:r>
              <a:rPr lang="en-US" sz="2300" u="none">
                <a:solidFill>
                  <a:srgbClr val="FFFFFF"/>
                </a:solidFill>
                <a:latin typeface="Montserrat"/>
                <a:ea typeface="Montserrat"/>
                <a:cs typeface="Montserrat"/>
                <a:sym typeface="Montserrat"/>
              </a:rPr>
              <a:t> easy to follow tips will help your community plan and execute a memorable Open Mosque Day.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467F"/>
        </a:solidFill>
      </p:bgPr>
    </p:bg>
    <p:spTree>
      <p:nvGrpSpPr>
        <p:cNvPr id="1" name=""/>
        <p:cNvGrpSpPr/>
        <p:nvPr/>
      </p:nvGrpSpPr>
      <p:grpSpPr>
        <a:xfrm>
          <a:off x="0" y="0"/>
          <a:ext cx="0" cy="0"/>
          <a:chOff x="0" y="0"/>
          <a:chExt cx="0" cy="0"/>
        </a:xfrm>
      </p:grpSpPr>
      <p:sp>
        <p:nvSpPr>
          <p:cNvPr name="AutoShape 2" id="2"/>
          <p:cNvSpPr/>
          <p:nvPr/>
        </p:nvSpPr>
        <p:spPr>
          <a:xfrm>
            <a:off x="1028700" y="2630442"/>
            <a:ext cx="1870571" cy="0"/>
          </a:xfrm>
          <a:prstGeom prst="line">
            <a:avLst/>
          </a:prstGeom>
          <a:ln cap="rnd" w="38100">
            <a:solidFill>
              <a:srgbClr val="F69200"/>
            </a:solidFill>
            <a:prstDash val="solid"/>
            <a:headEnd type="none" len="sm" w="sm"/>
            <a:tailEnd type="none" len="sm" w="sm"/>
          </a:ln>
        </p:spPr>
      </p:sp>
      <p:grpSp>
        <p:nvGrpSpPr>
          <p:cNvPr name="Group 3" id="3"/>
          <p:cNvGrpSpPr>
            <a:grpSpLocks noChangeAspect="true"/>
          </p:cNvGrpSpPr>
          <p:nvPr/>
        </p:nvGrpSpPr>
        <p:grpSpPr>
          <a:xfrm rot="0">
            <a:off x="10746440" y="1028700"/>
            <a:ext cx="8115300" cy="8115300"/>
            <a:chOff x="0" y="0"/>
            <a:chExt cx="6350000" cy="6350000"/>
          </a:xfrm>
        </p:grpSpPr>
        <p:sp>
          <p:nvSpPr>
            <p:cNvPr name="Freeform 4" id="4"/>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0" t="-16542" r="0" b="-16542"/>
              </a:stretch>
            </a:blipFill>
          </p:spPr>
        </p:sp>
      </p:grpSp>
      <p:sp>
        <p:nvSpPr>
          <p:cNvPr name="TextBox 5" id="5"/>
          <p:cNvSpPr txBox="true"/>
          <p:nvPr/>
        </p:nvSpPr>
        <p:spPr>
          <a:xfrm rot="0">
            <a:off x="1028700" y="1485900"/>
            <a:ext cx="6787591" cy="983437"/>
          </a:xfrm>
          <a:prstGeom prst="rect">
            <a:avLst/>
          </a:prstGeom>
        </p:spPr>
        <p:txBody>
          <a:bodyPr anchor="t" rtlCol="false" tIns="0" lIns="0" bIns="0" rIns="0">
            <a:spAutoFit/>
          </a:bodyPr>
          <a:lstStyle/>
          <a:p>
            <a:pPr algn="l">
              <a:lnSpc>
                <a:spcPts val="7353"/>
              </a:lnSpc>
            </a:pPr>
            <a:r>
              <a:rPr lang="en-US" b="true" sz="7580">
                <a:solidFill>
                  <a:srgbClr val="F69200"/>
                </a:solidFill>
                <a:latin typeface="Montserrat Heavy"/>
                <a:ea typeface="Montserrat Heavy"/>
                <a:cs typeface="Montserrat Heavy"/>
                <a:sym typeface="Montserrat Heavy"/>
              </a:rPr>
              <a:t>INVI</a:t>
            </a:r>
            <a:r>
              <a:rPr lang="en-US" b="true" sz="7580">
                <a:solidFill>
                  <a:srgbClr val="F69200"/>
                </a:solidFill>
                <a:latin typeface="Montserrat Heavy"/>
                <a:ea typeface="Montserrat Heavy"/>
                <a:cs typeface="Montserrat Heavy"/>
                <a:sym typeface="Montserrat Heavy"/>
              </a:rPr>
              <a:t>TE</a:t>
            </a:r>
          </a:p>
        </p:txBody>
      </p:sp>
      <p:sp>
        <p:nvSpPr>
          <p:cNvPr name="TextBox 6" id="6"/>
          <p:cNvSpPr txBox="true"/>
          <p:nvPr/>
        </p:nvSpPr>
        <p:spPr>
          <a:xfrm rot="0">
            <a:off x="1441361" y="3147060"/>
            <a:ext cx="8320332" cy="5996940"/>
          </a:xfrm>
          <a:prstGeom prst="rect">
            <a:avLst/>
          </a:prstGeom>
        </p:spPr>
        <p:txBody>
          <a:bodyPr anchor="t" rtlCol="false" tIns="0" lIns="0" bIns="0" rIns="0">
            <a:spAutoFit/>
          </a:bodyPr>
          <a:lstStyle/>
          <a:p>
            <a:pPr algn="l">
              <a:lnSpc>
                <a:spcPts val="3359"/>
              </a:lnSpc>
            </a:pPr>
            <a:r>
              <a:rPr lang="en-US" sz="2400">
                <a:solidFill>
                  <a:srgbClr val="FFFFFF"/>
                </a:solidFill>
                <a:latin typeface="Montserrat"/>
                <a:ea typeface="Montserrat"/>
                <a:cs typeface="Montserrat"/>
                <a:sym typeface="Montserrat"/>
              </a:rPr>
              <a:t>Prep</a:t>
            </a:r>
            <a:r>
              <a:rPr lang="en-US" sz="2400">
                <a:solidFill>
                  <a:srgbClr val="FFFFFF"/>
                </a:solidFill>
                <a:latin typeface="Montserrat"/>
                <a:ea typeface="Montserrat"/>
                <a:cs typeface="Montserrat"/>
                <a:sym typeface="Montserrat"/>
              </a:rPr>
              <a:t>are a list of potential invitees with the enthusiastic support of the management team and fellow members of the Mosque.</a:t>
            </a:r>
          </a:p>
          <a:p>
            <a:pPr algn="l">
              <a:lnSpc>
                <a:spcPts val="1960"/>
              </a:lnSpc>
            </a:pPr>
            <a:r>
              <a:rPr lang="en-US" sz="1400">
                <a:solidFill>
                  <a:srgbClr val="FFFFFF"/>
                </a:solidFill>
                <a:latin typeface="Montserrat"/>
                <a:ea typeface="Montserrat"/>
                <a:cs typeface="Montserrat"/>
                <a:sym typeface="Montserrat"/>
              </a:rPr>
              <a:t> </a:t>
            </a:r>
          </a:p>
          <a:p>
            <a:pPr algn="l">
              <a:lnSpc>
                <a:spcPts val="3359"/>
              </a:lnSpc>
            </a:pPr>
            <a:r>
              <a:rPr lang="en-US" sz="2400">
                <a:solidFill>
                  <a:srgbClr val="FFFFFF"/>
                </a:solidFill>
                <a:latin typeface="Montserrat"/>
                <a:ea typeface="Montserrat"/>
                <a:cs typeface="Montserrat"/>
                <a:sym typeface="Montserrat"/>
              </a:rPr>
              <a:t>Let your imagination soar and don’t restrict yourself when brainstorming potential guests! </a:t>
            </a:r>
          </a:p>
          <a:p>
            <a:pPr algn="l">
              <a:lnSpc>
                <a:spcPts val="1960"/>
              </a:lnSpc>
            </a:pPr>
          </a:p>
          <a:p>
            <a:pPr algn="l">
              <a:lnSpc>
                <a:spcPts val="3359"/>
              </a:lnSpc>
            </a:pPr>
            <a:r>
              <a:rPr lang="en-US" sz="2400">
                <a:solidFill>
                  <a:srgbClr val="FFFFFF"/>
                </a:solidFill>
                <a:latin typeface="Montserrat"/>
                <a:ea typeface="Montserrat"/>
                <a:cs typeface="Montserrat"/>
                <a:sym typeface="Montserrat"/>
              </a:rPr>
              <a:t>Give notice well in advance, considering everyone’s busy schedules. </a:t>
            </a:r>
          </a:p>
          <a:p>
            <a:pPr algn="l">
              <a:lnSpc>
                <a:spcPts val="1960"/>
              </a:lnSpc>
            </a:pPr>
          </a:p>
          <a:p>
            <a:pPr algn="l">
              <a:lnSpc>
                <a:spcPts val="3359"/>
              </a:lnSpc>
            </a:pPr>
            <a:r>
              <a:rPr lang="en-US" sz="2400">
                <a:solidFill>
                  <a:srgbClr val="FFFFFF"/>
                </a:solidFill>
                <a:latin typeface="Montserrat"/>
                <a:ea typeface="Montserrat"/>
                <a:cs typeface="Montserrat"/>
                <a:sym typeface="Montserrat"/>
              </a:rPr>
              <a:t>Ensure that your key invitees receive personalized invitations that outline all the exciting details of the open day. </a:t>
            </a:r>
          </a:p>
          <a:p>
            <a:pPr algn="l">
              <a:lnSpc>
                <a:spcPts val="1960"/>
              </a:lnSpc>
            </a:pPr>
          </a:p>
          <a:p>
            <a:pPr algn="l">
              <a:lnSpc>
                <a:spcPts val="3359"/>
              </a:lnSpc>
            </a:pPr>
            <a:r>
              <a:rPr lang="en-US" sz="2400">
                <a:solidFill>
                  <a:srgbClr val="FFFFFF"/>
                </a:solidFill>
                <a:latin typeface="Montserrat"/>
                <a:ea typeface="Montserrat"/>
                <a:cs typeface="Montserrat"/>
                <a:sym typeface="Montserrat"/>
              </a:rPr>
              <a:t>Follow up with a warm and personal phone call to extend a heartfelt invitation.</a:t>
            </a:r>
          </a:p>
        </p:txBody>
      </p:sp>
      <p:sp>
        <p:nvSpPr>
          <p:cNvPr name="TextBox 7" id="7"/>
          <p:cNvSpPr txBox="true"/>
          <p:nvPr/>
        </p:nvSpPr>
        <p:spPr>
          <a:xfrm rot="0">
            <a:off x="859649" y="3274390"/>
            <a:ext cx="332631" cy="5704181"/>
          </a:xfrm>
          <a:prstGeom prst="rect">
            <a:avLst/>
          </a:prstGeom>
        </p:spPr>
        <p:txBody>
          <a:bodyPr anchor="t" rtlCol="false" tIns="0" lIns="0" bIns="0" rIns="0">
            <a:spAutoFit/>
          </a:bodyPr>
          <a:lstStyle/>
          <a:p>
            <a:pPr algn="ctr">
              <a:lnSpc>
                <a:spcPts val="5321"/>
              </a:lnSpc>
            </a:pPr>
            <a:r>
              <a:rPr lang="en-US" b="true" sz="3800">
                <a:solidFill>
                  <a:srgbClr val="F79728"/>
                </a:solidFill>
                <a:latin typeface="Montserrat Bold"/>
                <a:ea typeface="Montserrat Bold"/>
                <a:cs typeface="Montserrat Bold"/>
                <a:sym typeface="Montserrat Bold"/>
              </a:rPr>
              <a:t>1</a:t>
            </a:r>
          </a:p>
          <a:p>
            <a:pPr algn="ctr">
              <a:lnSpc>
                <a:spcPts val="5321"/>
              </a:lnSpc>
            </a:pPr>
          </a:p>
          <a:p>
            <a:pPr algn="ctr">
              <a:lnSpc>
                <a:spcPts val="5321"/>
              </a:lnSpc>
            </a:pPr>
            <a:r>
              <a:rPr lang="en-US" b="true" sz="3800">
                <a:solidFill>
                  <a:srgbClr val="F79728"/>
                </a:solidFill>
                <a:latin typeface="Montserrat Bold"/>
                <a:ea typeface="Montserrat Bold"/>
                <a:cs typeface="Montserrat Bold"/>
                <a:sym typeface="Montserrat Bold"/>
              </a:rPr>
              <a:t>2</a:t>
            </a:r>
          </a:p>
          <a:p>
            <a:pPr algn="ctr">
              <a:lnSpc>
                <a:spcPts val="3921"/>
              </a:lnSpc>
            </a:pPr>
          </a:p>
          <a:p>
            <a:pPr algn="ctr">
              <a:lnSpc>
                <a:spcPts val="5321"/>
              </a:lnSpc>
            </a:pPr>
            <a:r>
              <a:rPr lang="en-US" b="true" sz="3800">
                <a:solidFill>
                  <a:srgbClr val="F79728"/>
                </a:solidFill>
                <a:latin typeface="Montserrat Bold"/>
                <a:ea typeface="Montserrat Bold"/>
                <a:cs typeface="Montserrat Bold"/>
                <a:sym typeface="Montserrat Bold"/>
              </a:rPr>
              <a:t>3</a:t>
            </a:r>
          </a:p>
          <a:p>
            <a:pPr algn="ctr">
              <a:lnSpc>
                <a:spcPts val="5321"/>
              </a:lnSpc>
            </a:pPr>
          </a:p>
          <a:p>
            <a:pPr algn="ctr">
              <a:lnSpc>
                <a:spcPts val="5321"/>
              </a:lnSpc>
            </a:pPr>
            <a:r>
              <a:rPr lang="en-US" b="true" sz="3800">
                <a:solidFill>
                  <a:srgbClr val="F79728"/>
                </a:solidFill>
                <a:latin typeface="Montserrat Bold"/>
                <a:ea typeface="Montserrat Bold"/>
                <a:cs typeface="Montserrat Bold"/>
                <a:sym typeface="Montserrat Bold"/>
              </a:rPr>
              <a:t>4</a:t>
            </a:r>
          </a:p>
          <a:p>
            <a:pPr algn="ctr">
              <a:lnSpc>
                <a:spcPts val="4481"/>
              </a:lnSpc>
            </a:pPr>
          </a:p>
          <a:p>
            <a:pPr algn="ctr">
              <a:lnSpc>
                <a:spcPts val="5321"/>
              </a:lnSpc>
              <a:spcBef>
                <a:spcPct val="0"/>
              </a:spcBef>
            </a:pPr>
            <a:r>
              <a:rPr lang="en-US" b="true" sz="3800">
                <a:solidFill>
                  <a:srgbClr val="F79728"/>
                </a:solidFill>
                <a:latin typeface="Montserrat Bold"/>
                <a:ea typeface="Montserrat Bold"/>
                <a:cs typeface="Montserrat Bold"/>
                <a:sym typeface="Montserrat Bold"/>
              </a:rPr>
              <a:t>5</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467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3230138" y="-643978"/>
            <a:ext cx="5346894" cy="11574956"/>
            <a:chOff x="0" y="0"/>
            <a:chExt cx="4762500" cy="10309860"/>
          </a:xfrm>
        </p:grpSpPr>
        <p:sp>
          <p:nvSpPr>
            <p:cNvPr name="Freeform 3" id="3"/>
            <p:cNvSpPr/>
            <p:nvPr/>
          </p:nvSpPr>
          <p:spPr>
            <a:xfrm flipH="false" flipV="false" rot="0">
              <a:off x="0" y="0"/>
              <a:ext cx="4762500" cy="10309860"/>
            </a:xfrm>
            <a:custGeom>
              <a:avLst/>
              <a:gdLst/>
              <a:ahLst/>
              <a:cxnLst/>
              <a:rect r="r" b="b" t="t" l="l"/>
              <a:pathLst>
                <a:path h="10309860" w="4762500">
                  <a:moveTo>
                    <a:pt x="4762500" y="251460"/>
                  </a:moveTo>
                  <a:lnTo>
                    <a:pt x="4762500" y="10055860"/>
                  </a:lnTo>
                  <a:cubicBezTo>
                    <a:pt x="4762500" y="10196195"/>
                    <a:pt x="4648835" y="10309860"/>
                    <a:pt x="4508500" y="10309860"/>
                  </a:cubicBezTo>
                  <a:lnTo>
                    <a:pt x="254000" y="10309860"/>
                  </a:lnTo>
                  <a:cubicBezTo>
                    <a:pt x="113665" y="10309860"/>
                    <a:pt x="0" y="10196195"/>
                    <a:pt x="0" y="10055860"/>
                  </a:cubicBezTo>
                  <a:lnTo>
                    <a:pt x="0" y="251460"/>
                  </a:lnTo>
                  <a:cubicBezTo>
                    <a:pt x="0" y="122682"/>
                    <a:pt x="95885" y="16637"/>
                    <a:pt x="219964" y="0"/>
                  </a:cubicBezTo>
                  <a:lnTo>
                    <a:pt x="4542536" y="0"/>
                  </a:lnTo>
                  <a:cubicBezTo>
                    <a:pt x="4666615" y="16637"/>
                    <a:pt x="4762500" y="122682"/>
                    <a:pt x="4762500" y="251460"/>
                  </a:cubicBezTo>
                  <a:close/>
                </a:path>
              </a:pathLst>
            </a:custGeom>
            <a:blipFill>
              <a:blip r:embed="rId2"/>
              <a:stretch>
                <a:fillRect l="-14935" t="0" r="-29384" b="0"/>
              </a:stretch>
            </a:blipFill>
          </p:spPr>
        </p:sp>
      </p:grpSp>
      <p:sp>
        <p:nvSpPr>
          <p:cNvPr name="AutoShape 4" id="4"/>
          <p:cNvSpPr/>
          <p:nvPr/>
        </p:nvSpPr>
        <p:spPr>
          <a:xfrm>
            <a:off x="1028700" y="1861132"/>
            <a:ext cx="2101215" cy="0"/>
          </a:xfrm>
          <a:prstGeom prst="line">
            <a:avLst/>
          </a:prstGeom>
          <a:ln cap="rnd" w="38100">
            <a:solidFill>
              <a:srgbClr val="F69200"/>
            </a:solidFill>
            <a:prstDash val="solid"/>
            <a:headEnd type="none" len="sm" w="sm"/>
            <a:tailEnd type="none" len="sm" w="sm"/>
          </a:ln>
        </p:spPr>
      </p:sp>
      <p:sp>
        <p:nvSpPr>
          <p:cNvPr name="TextBox 5" id="5"/>
          <p:cNvSpPr txBox="true"/>
          <p:nvPr/>
        </p:nvSpPr>
        <p:spPr>
          <a:xfrm rot="0">
            <a:off x="1028700" y="949484"/>
            <a:ext cx="9184290" cy="641350"/>
          </a:xfrm>
          <a:prstGeom prst="rect">
            <a:avLst/>
          </a:prstGeom>
        </p:spPr>
        <p:txBody>
          <a:bodyPr anchor="t" rtlCol="false" tIns="0" lIns="0" bIns="0" rIns="0">
            <a:spAutoFit/>
          </a:bodyPr>
          <a:lstStyle/>
          <a:p>
            <a:pPr algn="l" marL="0" indent="0" lvl="0">
              <a:lnSpc>
                <a:spcPts val="4850"/>
              </a:lnSpc>
              <a:spcBef>
                <a:spcPct val="0"/>
              </a:spcBef>
            </a:pPr>
            <a:r>
              <a:rPr lang="en-US" b="true" sz="5000">
                <a:solidFill>
                  <a:srgbClr val="F69200"/>
                </a:solidFill>
                <a:latin typeface="Montserrat Heavy"/>
                <a:ea typeface="Montserrat Heavy"/>
                <a:cs typeface="Montserrat Heavy"/>
                <a:sym typeface="Montserrat Heavy"/>
              </a:rPr>
              <a:t>WHO T</a:t>
            </a:r>
            <a:r>
              <a:rPr lang="en-US" b="true" sz="5000" u="none">
                <a:solidFill>
                  <a:srgbClr val="F69200"/>
                </a:solidFill>
                <a:latin typeface="Montserrat Heavy"/>
                <a:ea typeface="Montserrat Heavy"/>
                <a:cs typeface="Montserrat Heavy"/>
                <a:sym typeface="Montserrat Heavy"/>
              </a:rPr>
              <a:t>O INVITE:</a:t>
            </a:r>
          </a:p>
        </p:txBody>
      </p:sp>
      <p:sp>
        <p:nvSpPr>
          <p:cNvPr name="TextBox 6" id="6"/>
          <p:cNvSpPr txBox="true"/>
          <p:nvPr/>
        </p:nvSpPr>
        <p:spPr>
          <a:xfrm rot="0">
            <a:off x="1028700" y="2186305"/>
            <a:ext cx="9900270" cy="7071995"/>
          </a:xfrm>
          <a:prstGeom prst="rect">
            <a:avLst/>
          </a:prstGeom>
        </p:spPr>
        <p:txBody>
          <a:bodyPr anchor="t" rtlCol="false" tIns="0" lIns="0" bIns="0" rIns="0">
            <a:spAutoFit/>
          </a:bodyPr>
          <a:lstStyle/>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Muslims around the Mosque</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Non-Muslims who live around the Mosque</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Faith communities, which have religious centers in the neighborhood.</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Police or police community officers</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School teachers and children</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District leaders</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Imams from the other Mosques in your area.</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Mosque committee members of other Mosques</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Fire department officers</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City and County officials</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Community voluntary agency leaders</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Women’s group leaders Muslim and non-Muslim</a:t>
            </a:r>
          </a:p>
          <a:p>
            <a:pPr algn="l" marL="367032" indent="-183516" lvl="1">
              <a:lnSpc>
                <a:spcPts val="2380"/>
              </a:lnSpc>
              <a:buFont typeface="Arial"/>
              <a:buChar char="•"/>
            </a:pPr>
            <a:r>
              <a:rPr lang="en-US" sz="1700">
                <a:solidFill>
                  <a:srgbClr val="FFFFFF"/>
                </a:solidFill>
                <a:latin typeface="Montserrat"/>
                <a:ea typeface="Montserrat"/>
                <a:cs typeface="Montserrat"/>
                <a:sym typeface="Montserrat"/>
              </a:rPr>
              <a:t>Political party representatives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Youth leaders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Business leaders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Members of the deaf community (make sure they come with a sign language translator)</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Counselors and advice center representatives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Homeless center representatives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Charity organization representatives, e.g. Islamic relief, Helping Hand, ICNA Relief, etc.</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Religious leaders from other faith communities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Representatives from cultural groups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Hospital representatives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Hospice or retirement center representatives</a:t>
            </a:r>
          </a:p>
          <a:p>
            <a:pPr algn="l" marL="367032" indent="-183516" lvl="1">
              <a:lnSpc>
                <a:spcPts val="2380"/>
              </a:lnSpc>
              <a:spcBef>
                <a:spcPct val="0"/>
              </a:spcBef>
              <a:buFont typeface="Arial"/>
              <a:buChar char="•"/>
            </a:pPr>
            <a:r>
              <a:rPr lang="en-US" sz="1700">
                <a:solidFill>
                  <a:srgbClr val="FFFFFF"/>
                </a:solidFill>
                <a:latin typeface="Montserrat"/>
                <a:ea typeface="Montserrat"/>
                <a:cs typeface="Montserrat"/>
                <a:sym typeface="Montserrat"/>
              </a:rPr>
              <a:t>Doctors, dentists, maternity and outpatient clinics, NHS/Trust leadership</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00467F"/>
        </a:solidFill>
      </p:bgPr>
    </p:bg>
    <p:spTree>
      <p:nvGrpSpPr>
        <p:cNvPr id="1" name=""/>
        <p:cNvGrpSpPr/>
        <p:nvPr/>
      </p:nvGrpSpPr>
      <p:grpSpPr>
        <a:xfrm>
          <a:off x="0" y="0"/>
          <a:ext cx="0" cy="0"/>
          <a:chOff x="0" y="0"/>
          <a:chExt cx="0" cy="0"/>
        </a:xfrm>
      </p:grpSpPr>
      <p:sp>
        <p:nvSpPr>
          <p:cNvPr name="AutoShape 2" id="2"/>
          <p:cNvSpPr/>
          <p:nvPr/>
        </p:nvSpPr>
        <p:spPr>
          <a:xfrm rot="0">
            <a:off x="9355664" y="-158822"/>
            <a:ext cx="8493152" cy="10604645"/>
          </a:xfrm>
          <a:prstGeom prst="rect">
            <a:avLst/>
          </a:prstGeom>
          <a:solidFill>
            <a:srgbClr val="F69200"/>
          </a:solidFill>
        </p:spPr>
      </p:sp>
      <p:sp>
        <p:nvSpPr>
          <p:cNvPr name="TextBox 3" id="3"/>
          <p:cNvSpPr txBox="true"/>
          <p:nvPr/>
        </p:nvSpPr>
        <p:spPr>
          <a:xfrm rot="0">
            <a:off x="1579312" y="1437325"/>
            <a:ext cx="6787591" cy="983437"/>
          </a:xfrm>
          <a:prstGeom prst="rect">
            <a:avLst/>
          </a:prstGeom>
        </p:spPr>
        <p:txBody>
          <a:bodyPr anchor="t" rtlCol="false" tIns="0" lIns="0" bIns="0" rIns="0">
            <a:spAutoFit/>
          </a:bodyPr>
          <a:lstStyle/>
          <a:p>
            <a:pPr algn="l">
              <a:lnSpc>
                <a:spcPts val="7353"/>
              </a:lnSpc>
            </a:pPr>
            <a:r>
              <a:rPr lang="en-US" b="true" sz="7580">
                <a:solidFill>
                  <a:srgbClr val="F69200"/>
                </a:solidFill>
                <a:latin typeface="Montserrat Heavy"/>
                <a:ea typeface="Montserrat Heavy"/>
                <a:cs typeface="Montserrat Heavy"/>
                <a:sym typeface="Montserrat Heavy"/>
              </a:rPr>
              <a:t>PROMOTE</a:t>
            </a:r>
          </a:p>
        </p:txBody>
      </p:sp>
      <p:sp>
        <p:nvSpPr>
          <p:cNvPr name="AutoShape 4" id="4"/>
          <p:cNvSpPr/>
          <p:nvPr/>
        </p:nvSpPr>
        <p:spPr>
          <a:xfrm>
            <a:off x="1579312" y="2645418"/>
            <a:ext cx="2101215" cy="0"/>
          </a:xfrm>
          <a:prstGeom prst="line">
            <a:avLst/>
          </a:prstGeom>
          <a:ln cap="rnd" w="38100">
            <a:solidFill>
              <a:srgbClr val="F69200"/>
            </a:solidFill>
            <a:prstDash val="solid"/>
            <a:headEnd type="none" len="sm" w="sm"/>
            <a:tailEnd type="none" len="sm" w="sm"/>
          </a:ln>
        </p:spPr>
      </p:sp>
      <p:sp>
        <p:nvSpPr>
          <p:cNvPr name="TextBox 5" id="5"/>
          <p:cNvSpPr txBox="true"/>
          <p:nvPr/>
        </p:nvSpPr>
        <p:spPr>
          <a:xfrm rot="0">
            <a:off x="1028700" y="3340807"/>
            <a:ext cx="7564580" cy="5501640"/>
          </a:xfrm>
          <a:prstGeom prst="rect">
            <a:avLst/>
          </a:prstGeom>
        </p:spPr>
        <p:txBody>
          <a:bodyPr anchor="t" rtlCol="false" tIns="0" lIns="0" bIns="0" rIns="0">
            <a:spAutoFit/>
          </a:bodyPr>
          <a:lstStyle/>
          <a:p>
            <a:pPr algn="l">
              <a:lnSpc>
                <a:spcPts val="3359"/>
              </a:lnSpc>
            </a:pPr>
            <a:r>
              <a:rPr lang="en-US" sz="2400">
                <a:solidFill>
                  <a:srgbClr val="FFFFFF"/>
                </a:solidFill>
                <a:latin typeface="Montserrat"/>
                <a:ea typeface="Montserrat"/>
                <a:cs typeface="Montserrat"/>
                <a:sym typeface="Montserrat"/>
              </a:rPr>
              <a:t>Use our</a:t>
            </a:r>
            <a:r>
              <a:rPr lang="en-US" sz="2400">
                <a:solidFill>
                  <a:srgbClr val="FFFFFF"/>
                </a:solidFill>
                <a:latin typeface="Montserrat"/>
                <a:ea typeface="Montserrat"/>
                <a:cs typeface="Montserrat"/>
                <a:sym typeface="Montserrat"/>
              </a:rPr>
              <a:t> media release and customize it for your event. Send to the local print and broadcast media, sharing the wonderful happenings at your Mosque. </a:t>
            </a:r>
          </a:p>
          <a:p>
            <a:pPr algn="l">
              <a:lnSpc>
                <a:spcPts val="1960"/>
              </a:lnSpc>
            </a:pPr>
          </a:p>
          <a:p>
            <a:pPr algn="l">
              <a:lnSpc>
                <a:spcPts val="3359"/>
              </a:lnSpc>
            </a:pPr>
            <a:r>
              <a:rPr lang="en-US" sz="2400">
                <a:solidFill>
                  <a:srgbClr val="FFFFFF"/>
                </a:solidFill>
                <a:latin typeface="Montserrat"/>
                <a:ea typeface="Montserrat"/>
                <a:cs typeface="Montserrat"/>
                <a:sym typeface="Montserrat"/>
              </a:rPr>
              <a:t>Utilize your Mosque notice board and internal newsletters to ensure that the Mosque open day receives ample publicity within your own community.</a:t>
            </a:r>
          </a:p>
          <a:p>
            <a:pPr algn="l">
              <a:lnSpc>
                <a:spcPts val="1960"/>
              </a:lnSpc>
            </a:pPr>
          </a:p>
          <a:p>
            <a:pPr algn="l">
              <a:lnSpc>
                <a:spcPts val="3359"/>
              </a:lnSpc>
            </a:pPr>
            <a:r>
              <a:rPr lang="en-US" sz="2400">
                <a:solidFill>
                  <a:srgbClr val="FFFFFF"/>
                </a:solidFill>
                <a:latin typeface="Montserrat"/>
                <a:ea typeface="Montserrat"/>
                <a:cs typeface="Montserrat"/>
                <a:sym typeface="Montserrat"/>
              </a:rPr>
              <a:t>Extend the invitation to other local houses of worship, including churches and temples, as well as reaching out to nearby Mosques and their esteemed leadership. </a:t>
            </a:r>
          </a:p>
        </p:txBody>
      </p:sp>
      <p:grpSp>
        <p:nvGrpSpPr>
          <p:cNvPr name="Group 6" id="6"/>
          <p:cNvGrpSpPr/>
          <p:nvPr/>
        </p:nvGrpSpPr>
        <p:grpSpPr>
          <a:xfrm rot="0">
            <a:off x="9913687" y="3889664"/>
            <a:ext cx="760267" cy="760267"/>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67F"/>
            </a:solidFill>
          </p:spPr>
        </p:sp>
      </p:grpSp>
      <p:grpSp>
        <p:nvGrpSpPr>
          <p:cNvPr name="Group 8" id="8"/>
          <p:cNvGrpSpPr/>
          <p:nvPr/>
        </p:nvGrpSpPr>
        <p:grpSpPr>
          <a:xfrm rot="0">
            <a:off x="9913687" y="5767997"/>
            <a:ext cx="760267" cy="760267"/>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67F"/>
            </a:solidFill>
          </p:spPr>
        </p:sp>
      </p:grpSp>
      <p:grpSp>
        <p:nvGrpSpPr>
          <p:cNvPr name="Group 10" id="10"/>
          <p:cNvGrpSpPr/>
          <p:nvPr/>
        </p:nvGrpSpPr>
        <p:grpSpPr>
          <a:xfrm rot="0">
            <a:off x="9913687" y="7646330"/>
            <a:ext cx="760267" cy="760267"/>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67F"/>
            </a:solidFill>
          </p:spPr>
        </p:sp>
      </p:grpSp>
      <p:sp>
        <p:nvSpPr>
          <p:cNvPr name="TextBox 12" id="12"/>
          <p:cNvSpPr txBox="true"/>
          <p:nvPr/>
        </p:nvSpPr>
        <p:spPr>
          <a:xfrm rot="0">
            <a:off x="9913687" y="3966976"/>
            <a:ext cx="760267" cy="538967"/>
          </a:xfrm>
          <a:prstGeom prst="rect">
            <a:avLst/>
          </a:prstGeom>
        </p:spPr>
        <p:txBody>
          <a:bodyPr anchor="t" rtlCol="false" tIns="0" lIns="0" bIns="0" rIns="0">
            <a:spAutoFit/>
          </a:bodyPr>
          <a:lstStyle/>
          <a:p>
            <a:pPr algn="ctr">
              <a:lnSpc>
                <a:spcPts val="4409"/>
              </a:lnSpc>
            </a:pPr>
            <a:r>
              <a:rPr lang="en-US" b="true" sz="3149">
                <a:solidFill>
                  <a:srgbClr val="FFFFFF"/>
                </a:solidFill>
                <a:latin typeface="Montserrat Ultra-Bold"/>
                <a:ea typeface="Montserrat Ultra-Bold"/>
                <a:cs typeface="Montserrat Ultra-Bold"/>
                <a:sym typeface="Montserrat Ultra-Bold"/>
              </a:rPr>
              <a:t>01</a:t>
            </a:r>
          </a:p>
        </p:txBody>
      </p:sp>
      <p:sp>
        <p:nvSpPr>
          <p:cNvPr name="TextBox 13" id="13"/>
          <p:cNvSpPr txBox="true"/>
          <p:nvPr/>
        </p:nvSpPr>
        <p:spPr>
          <a:xfrm rot="0">
            <a:off x="11107418" y="3851564"/>
            <a:ext cx="5376359" cy="1234440"/>
          </a:xfrm>
          <a:prstGeom prst="rect">
            <a:avLst/>
          </a:prstGeom>
        </p:spPr>
        <p:txBody>
          <a:bodyPr anchor="t" rtlCol="false" tIns="0" lIns="0" bIns="0" rIns="0">
            <a:spAutoFit/>
          </a:bodyPr>
          <a:lstStyle/>
          <a:p>
            <a:pPr algn="l">
              <a:lnSpc>
                <a:spcPts val="3359"/>
              </a:lnSpc>
            </a:pPr>
            <a:r>
              <a:rPr lang="en-US" sz="2400">
                <a:solidFill>
                  <a:srgbClr val="00467F"/>
                </a:solidFill>
                <a:latin typeface="Montserrat"/>
                <a:ea typeface="Montserrat"/>
                <a:cs typeface="Montserrat"/>
                <a:sym typeface="Montserrat"/>
              </a:rPr>
              <a:t>Upd</a:t>
            </a:r>
            <a:r>
              <a:rPr lang="en-US" sz="2400">
                <a:solidFill>
                  <a:srgbClr val="00467F"/>
                </a:solidFill>
                <a:latin typeface="Montserrat"/>
                <a:ea typeface="Montserrat"/>
                <a:cs typeface="Montserrat"/>
                <a:sym typeface="Montserrat"/>
              </a:rPr>
              <a:t>ate your website with event details and clear instructions for those who wish to attend. </a:t>
            </a:r>
          </a:p>
        </p:txBody>
      </p:sp>
      <p:sp>
        <p:nvSpPr>
          <p:cNvPr name="TextBox 14" id="14"/>
          <p:cNvSpPr txBox="true"/>
          <p:nvPr/>
        </p:nvSpPr>
        <p:spPr>
          <a:xfrm rot="0">
            <a:off x="9913687" y="5845310"/>
            <a:ext cx="760267" cy="538967"/>
          </a:xfrm>
          <a:prstGeom prst="rect">
            <a:avLst/>
          </a:prstGeom>
        </p:spPr>
        <p:txBody>
          <a:bodyPr anchor="t" rtlCol="false" tIns="0" lIns="0" bIns="0" rIns="0">
            <a:spAutoFit/>
          </a:bodyPr>
          <a:lstStyle/>
          <a:p>
            <a:pPr algn="ctr">
              <a:lnSpc>
                <a:spcPts val="4409"/>
              </a:lnSpc>
            </a:pPr>
            <a:r>
              <a:rPr lang="en-US" b="true" sz="3149">
                <a:solidFill>
                  <a:srgbClr val="FFFFFF"/>
                </a:solidFill>
                <a:latin typeface="Montserrat Ultra-Bold"/>
                <a:ea typeface="Montserrat Ultra-Bold"/>
                <a:cs typeface="Montserrat Ultra-Bold"/>
                <a:sym typeface="Montserrat Ultra-Bold"/>
              </a:rPr>
              <a:t>02</a:t>
            </a:r>
          </a:p>
        </p:txBody>
      </p:sp>
      <p:sp>
        <p:nvSpPr>
          <p:cNvPr name="TextBox 15" id="15"/>
          <p:cNvSpPr txBox="true"/>
          <p:nvPr/>
        </p:nvSpPr>
        <p:spPr>
          <a:xfrm rot="0">
            <a:off x="11107418" y="5729897"/>
            <a:ext cx="5376359" cy="1234440"/>
          </a:xfrm>
          <a:prstGeom prst="rect">
            <a:avLst/>
          </a:prstGeom>
        </p:spPr>
        <p:txBody>
          <a:bodyPr anchor="t" rtlCol="false" tIns="0" lIns="0" bIns="0" rIns="0">
            <a:spAutoFit/>
          </a:bodyPr>
          <a:lstStyle/>
          <a:p>
            <a:pPr algn="l">
              <a:lnSpc>
                <a:spcPts val="3359"/>
              </a:lnSpc>
            </a:pPr>
            <a:r>
              <a:rPr lang="en-US" sz="2400">
                <a:solidFill>
                  <a:srgbClr val="00467F"/>
                </a:solidFill>
                <a:latin typeface="Montserrat"/>
                <a:ea typeface="Montserrat"/>
                <a:cs typeface="Montserrat"/>
                <a:sym typeface="Montserrat"/>
              </a:rPr>
              <a:t>I</a:t>
            </a:r>
            <a:r>
              <a:rPr lang="en-US" sz="2400">
                <a:solidFill>
                  <a:srgbClr val="00467F"/>
                </a:solidFill>
                <a:latin typeface="Montserrat"/>
                <a:ea typeface="Montserrat"/>
                <a:cs typeface="Montserrat"/>
                <a:sym typeface="Montserrat"/>
              </a:rPr>
              <a:t>nclude the contact information of the responsible individuals who can provide further assistance. </a:t>
            </a:r>
          </a:p>
        </p:txBody>
      </p:sp>
      <p:sp>
        <p:nvSpPr>
          <p:cNvPr name="TextBox 16" id="16"/>
          <p:cNvSpPr txBox="true"/>
          <p:nvPr/>
        </p:nvSpPr>
        <p:spPr>
          <a:xfrm rot="0">
            <a:off x="9913687" y="7723643"/>
            <a:ext cx="760267" cy="538968"/>
          </a:xfrm>
          <a:prstGeom prst="rect">
            <a:avLst/>
          </a:prstGeom>
        </p:spPr>
        <p:txBody>
          <a:bodyPr anchor="t" rtlCol="false" tIns="0" lIns="0" bIns="0" rIns="0">
            <a:spAutoFit/>
          </a:bodyPr>
          <a:lstStyle/>
          <a:p>
            <a:pPr algn="ctr">
              <a:lnSpc>
                <a:spcPts val="4409"/>
              </a:lnSpc>
            </a:pPr>
            <a:r>
              <a:rPr lang="en-US" b="true" sz="3149">
                <a:solidFill>
                  <a:srgbClr val="FFFFFF"/>
                </a:solidFill>
                <a:latin typeface="Montserrat Ultra-Bold"/>
                <a:ea typeface="Montserrat Ultra-Bold"/>
                <a:cs typeface="Montserrat Ultra-Bold"/>
                <a:sym typeface="Montserrat Ultra-Bold"/>
              </a:rPr>
              <a:t>03</a:t>
            </a:r>
          </a:p>
        </p:txBody>
      </p:sp>
      <p:sp>
        <p:nvSpPr>
          <p:cNvPr name="TextBox 17" id="17"/>
          <p:cNvSpPr txBox="true"/>
          <p:nvPr/>
        </p:nvSpPr>
        <p:spPr>
          <a:xfrm rot="0">
            <a:off x="11107418" y="7608230"/>
            <a:ext cx="5376359" cy="815340"/>
          </a:xfrm>
          <a:prstGeom prst="rect">
            <a:avLst/>
          </a:prstGeom>
        </p:spPr>
        <p:txBody>
          <a:bodyPr anchor="t" rtlCol="false" tIns="0" lIns="0" bIns="0" rIns="0">
            <a:spAutoFit/>
          </a:bodyPr>
          <a:lstStyle/>
          <a:p>
            <a:pPr algn="l">
              <a:lnSpc>
                <a:spcPts val="3359"/>
              </a:lnSpc>
            </a:pPr>
            <a:r>
              <a:rPr lang="en-US" sz="2400">
                <a:solidFill>
                  <a:srgbClr val="00467F"/>
                </a:solidFill>
                <a:latin typeface="Montserrat"/>
                <a:ea typeface="Montserrat"/>
                <a:cs typeface="Montserrat"/>
                <a:sym typeface="Montserrat"/>
              </a:rPr>
              <a:t>Cre</a:t>
            </a:r>
            <a:r>
              <a:rPr lang="en-US" sz="2400">
                <a:solidFill>
                  <a:srgbClr val="00467F"/>
                </a:solidFill>
                <a:latin typeface="Montserrat"/>
                <a:ea typeface="Montserrat"/>
                <a:cs typeface="Montserrat"/>
                <a:sym typeface="Montserrat"/>
              </a:rPr>
              <a:t>ate a Facebook event and share with your friends and family. </a:t>
            </a:r>
          </a:p>
        </p:txBody>
      </p:sp>
      <p:sp>
        <p:nvSpPr>
          <p:cNvPr name="TextBox 18" id="18"/>
          <p:cNvSpPr txBox="true"/>
          <p:nvPr/>
        </p:nvSpPr>
        <p:spPr>
          <a:xfrm rot="0">
            <a:off x="573594" y="3302707"/>
            <a:ext cx="285750" cy="4437356"/>
          </a:xfrm>
          <a:prstGeom prst="rect">
            <a:avLst/>
          </a:prstGeom>
        </p:spPr>
        <p:txBody>
          <a:bodyPr anchor="t" rtlCol="false" tIns="0" lIns="0" bIns="0" rIns="0">
            <a:spAutoFit/>
          </a:bodyPr>
          <a:lstStyle/>
          <a:p>
            <a:pPr algn="ctr">
              <a:lnSpc>
                <a:spcPts val="5321"/>
              </a:lnSpc>
            </a:pPr>
            <a:r>
              <a:rPr lang="en-US" b="true" sz="3800">
                <a:solidFill>
                  <a:srgbClr val="F79728"/>
                </a:solidFill>
                <a:latin typeface="Montserrat Bold"/>
                <a:ea typeface="Montserrat Bold"/>
                <a:cs typeface="Montserrat Bold"/>
                <a:sym typeface="Montserrat Bold"/>
              </a:rPr>
              <a:t>1</a:t>
            </a:r>
          </a:p>
          <a:p>
            <a:pPr algn="ctr">
              <a:lnSpc>
                <a:spcPts val="5321"/>
              </a:lnSpc>
            </a:pPr>
          </a:p>
          <a:p>
            <a:pPr algn="ctr">
              <a:lnSpc>
                <a:spcPts val="4201"/>
              </a:lnSpc>
            </a:pPr>
          </a:p>
          <a:p>
            <a:pPr algn="ctr">
              <a:lnSpc>
                <a:spcPts val="5321"/>
              </a:lnSpc>
            </a:pPr>
            <a:r>
              <a:rPr lang="en-US" b="true" sz="3800">
                <a:solidFill>
                  <a:srgbClr val="F79728"/>
                </a:solidFill>
                <a:latin typeface="Montserrat Bold"/>
                <a:ea typeface="Montserrat Bold"/>
                <a:cs typeface="Montserrat Bold"/>
                <a:sym typeface="Montserrat Bold"/>
              </a:rPr>
              <a:t>2</a:t>
            </a:r>
          </a:p>
          <a:p>
            <a:pPr algn="ctr">
              <a:lnSpc>
                <a:spcPts val="3921"/>
              </a:lnSpc>
            </a:pPr>
          </a:p>
          <a:p>
            <a:pPr algn="ctr">
              <a:lnSpc>
                <a:spcPts val="2101"/>
              </a:lnSpc>
            </a:pPr>
          </a:p>
          <a:p>
            <a:pPr algn="ctr">
              <a:lnSpc>
                <a:spcPts val="3921"/>
              </a:lnSpc>
            </a:pPr>
          </a:p>
          <a:p>
            <a:pPr algn="ctr">
              <a:lnSpc>
                <a:spcPts val="5321"/>
              </a:lnSpc>
              <a:spcBef>
                <a:spcPct val="0"/>
              </a:spcBef>
            </a:pPr>
            <a:r>
              <a:rPr lang="en-US" b="true" sz="3800">
                <a:solidFill>
                  <a:srgbClr val="F79728"/>
                </a:solidFill>
                <a:latin typeface="Montserrat Bold"/>
                <a:ea typeface="Montserrat Bold"/>
                <a:cs typeface="Montserrat Bold"/>
                <a:sym typeface="Montserrat Bold"/>
              </a:rPr>
              <a:t>3</a:t>
            </a:r>
          </a:p>
        </p:txBody>
      </p:sp>
      <p:sp>
        <p:nvSpPr>
          <p:cNvPr name="TextBox 19" id="19"/>
          <p:cNvSpPr txBox="true"/>
          <p:nvPr/>
        </p:nvSpPr>
        <p:spPr>
          <a:xfrm rot="0">
            <a:off x="10046328" y="1399225"/>
            <a:ext cx="7111824" cy="2242185"/>
          </a:xfrm>
          <a:prstGeom prst="rect">
            <a:avLst/>
          </a:prstGeom>
        </p:spPr>
        <p:txBody>
          <a:bodyPr anchor="t" rtlCol="false" tIns="0" lIns="0" bIns="0" rIns="0">
            <a:spAutoFit/>
          </a:bodyPr>
          <a:lstStyle/>
          <a:p>
            <a:pPr algn="l">
              <a:lnSpc>
                <a:spcPts val="5820"/>
              </a:lnSpc>
            </a:pPr>
            <a:r>
              <a:rPr lang="en-US" b="true" sz="6000">
                <a:solidFill>
                  <a:srgbClr val="00467F"/>
                </a:solidFill>
                <a:latin typeface="Montserrat Heavy"/>
                <a:ea typeface="Montserrat Heavy"/>
                <a:cs typeface="Montserrat Heavy"/>
                <a:sym typeface="Montserrat Heavy"/>
              </a:rPr>
              <a:t>DON’T FORGET THE POWER OF DIGITAL!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467F"/>
        </a:solidFill>
      </p:bgPr>
    </p:bg>
    <p:spTree>
      <p:nvGrpSpPr>
        <p:cNvPr id="1" name=""/>
        <p:cNvGrpSpPr/>
        <p:nvPr/>
      </p:nvGrpSpPr>
      <p:grpSpPr>
        <a:xfrm>
          <a:off x="0" y="0"/>
          <a:ext cx="0" cy="0"/>
          <a:chOff x="0" y="0"/>
          <a:chExt cx="0" cy="0"/>
        </a:xfrm>
      </p:grpSpPr>
      <p:grpSp>
        <p:nvGrpSpPr>
          <p:cNvPr name="Group 2" id="2"/>
          <p:cNvGrpSpPr/>
          <p:nvPr/>
        </p:nvGrpSpPr>
        <p:grpSpPr>
          <a:xfrm rot="0">
            <a:off x="0" y="2651813"/>
            <a:ext cx="8308599" cy="7635187"/>
            <a:chOff x="0" y="0"/>
            <a:chExt cx="11078132" cy="10180249"/>
          </a:xfrm>
        </p:grpSpPr>
        <p:pic>
          <p:nvPicPr>
            <p:cNvPr name="Picture 3" id="3"/>
            <p:cNvPicPr>
              <a:picLocks noChangeAspect="true"/>
            </p:cNvPicPr>
            <p:nvPr/>
          </p:nvPicPr>
          <p:blipFill>
            <a:blip r:embed="rId2"/>
            <a:srcRect l="26273" t="12276" r="26273" b="0"/>
            <a:stretch>
              <a:fillRect/>
            </a:stretch>
          </p:blipFill>
          <p:spPr>
            <a:xfrm flipH="false" flipV="false">
              <a:off x="0" y="0"/>
              <a:ext cx="11078132" cy="10180249"/>
            </a:xfrm>
            <a:prstGeom prst="rect">
              <a:avLst/>
            </a:prstGeom>
          </p:spPr>
        </p:pic>
      </p:grpSp>
      <p:sp>
        <p:nvSpPr>
          <p:cNvPr name="TextBox 4" id="4"/>
          <p:cNvSpPr txBox="true"/>
          <p:nvPr/>
        </p:nvSpPr>
        <p:spPr>
          <a:xfrm rot="0">
            <a:off x="1839579" y="1241334"/>
            <a:ext cx="6358366" cy="983437"/>
          </a:xfrm>
          <a:prstGeom prst="rect">
            <a:avLst/>
          </a:prstGeom>
        </p:spPr>
        <p:txBody>
          <a:bodyPr anchor="t" rtlCol="false" tIns="0" lIns="0" bIns="0" rIns="0">
            <a:spAutoFit/>
          </a:bodyPr>
          <a:lstStyle/>
          <a:p>
            <a:pPr algn="l">
              <a:lnSpc>
                <a:spcPts val="7353"/>
              </a:lnSpc>
            </a:pPr>
            <a:r>
              <a:rPr lang="en-US" b="true" sz="7580">
                <a:solidFill>
                  <a:srgbClr val="F69200"/>
                </a:solidFill>
                <a:latin typeface="Montserrat Heavy"/>
                <a:ea typeface="Montserrat Heavy"/>
                <a:cs typeface="Montserrat Heavy"/>
                <a:sym typeface="Montserrat Heavy"/>
              </a:rPr>
              <a:t>PREPARE</a:t>
            </a:r>
          </a:p>
        </p:txBody>
      </p:sp>
      <p:sp>
        <p:nvSpPr>
          <p:cNvPr name="TextBox 5" id="5"/>
          <p:cNvSpPr txBox="true"/>
          <p:nvPr/>
        </p:nvSpPr>
        <p:spPr>
          <a:xfrm rot="0">
            <a:off x="9736422" y="1532620"/>
            <a:ext cx="6711999" cy="692150"/>
          </a:xfrm>
          <a:prstGeom prst="rect">
            <a:avLst/>
          </a:prstGeom>
        </p:spPr>
        <p:txBody>
          <a:bodyPr anchor="t" rtlCol="false" tIns="0" lIns="0" bIns="0" rIns="0">
            <a:spAutoFit/>
          </a:bodyPr>
          <a:lstStyle/>
          <a:p>
            <a:pPr algn="l" marL="0" indent="0" lvl="0">
              <a:lnSpc>
                <a:spcPts val="2800"/>
              </a:lnSpc>
              <a:spcBef>
                <a:spcPct val="0"/>
              </a:spcBef>
            </a:pPr>
            <a:r>
              <a:rPr lang="en-US" sz="2000">
                <a:solidFill>
                  <a:srgbClr val="FFFFFF"/>
                </a:solidFill>
                <a:latin typeface="Montserrat"/>
                <a:ea typeface="Montserrat"/>
                <a:cs typeface="Montserrat"/>
                <a:sym typeface="Montserrat"/>
              </a:rPr>
              <a:t>Have friendly greeters </a:t>
            </a:r>
            <a:r>
              <a:rPr lang="en-US" sz="2000" u="none">
                <a:solidFill>
                  <a:srgbClr val="FFFFFF"/>
                </a:solidFill>
                <a:latin typeface="Montserrat"/>
                <a:ea typeface="Montserrat"/>
                <a:cs typeface="Montserrat"/>
                <a:sym typeface="Montserrat"/>
              </a:rPr>
              <a:t>at the door to direct arriving guests and to make them feel welcome. </a:t>
            </a:r>
          </a:p>
        </p:txBody>
      </p:sp>
      <p:sp>
        <p:nvSpPr>
          <p:cNvPr name="TextBox 6" id="6"/>
          <p:cNvSpPr txBox="true"/>
          <p:nvPr/>
        </p:nvSpPr>
        <p:spPr>
          <a:xfrm rot="0">
            <a:off x="9736422" y="981075"/>
            <a:ext cx="6550799" cy="495300"/>
          </a:xfrm>
          <a:prstGeom prst="rect">
            <a:avLst/>
          </a:prstGeom>
        </p:spPr>
        <p:txBody>
          <a:bodyPr anchor="t" rtlCol="false" tIns="0" lIns="0" bIns="0" rIns="0">
            <a:spAutoFit/>
          </a:bodyPr>
          <a:lstStyle/>
          <a:p>
            <a:pPr algn="l" marL="0" indent="0" lvl="0">
              <a:lnSpc>
                <a:spcPts val="4199"/>
              </a:lnSpc>
              <a:spcBef>
                <a:spcPct val="0"/>
              </a:spcBef>
            </a:pPr>
            <a:r>
              <a:rPr lang="en-US" b="true" sz="2999">
                <a:solidFill>
                  <a:srgbClr val="FFFFFF"/>
                </a:solidFill>
                <a:latin typeface="Montserrat Bold"/>
                <a:ea typeface="Montserrat Bold"/>
                <a:cs typeface="Montserrat Bold"/>
                <a:sym typeface="Montserrat Bold"/>
              </a:rPr>
              <a:t>01. Welcome Guests at the Door</a:t>
            </a:r>
          </a:p>
        </p:txBody>
      </p:sp>
      <p:sp>
        <p:nvSpPr>
          <p:cNvPr name="TextBox 7" id="7"/>
          <p:cNvSpPr txBox="true"/>
          <p:nvPr/>
        </p:nvSpPr>
        <p:spPr>
          <a:xfrm rot="0">
            <a:off x="9736422" y="2894701"/>
            <a:ext cx="7522878" cy="692150"/>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Ensure</a:t>
            </a:r>
            <a:r>
              <a:rPr lang="en-US" sz="2000" u="none">
                <a:solidFill>
                  <a:srgbClr val="FFFFFF"/>
                </a:solidFill>
                <a:latin typeface="Montserrat"/>
                <a:ea typeface="Montserrat"/>
                <a:cs typeface="Montserrat"/>
                <a:sym typeface="Montserrat"/>
              </a:rPr>
              <a:t> knowledgeable, friendly volunteers conduct tours of the facility and answer any questions as they arise. </a:t>
            </a:r>
          </a:p>
        </p:txBody>
      </p:sp>
      <p:sp>
        <p:nvSpPr>
          <p:cNvPr name="TextBox 8" id="8"/>
          <p:cNvSpPr txBox="true"/>
          <p:nvPr/>
        </p:nvSpPr>
        <p:spPr>
          <a:xfrm rot="0">
            <a:off x="9736422" y="2380351"/>
            <a:ext cx="7522878" cy="495300"/>
          </a:xfrm>
          <a:prstGeom prst="rect">
            <a:avLst/>
          </a:prstGeom>
        </p:spPr>
        <p:txBody>
          <a:bodyPr anchor="t" rtlCol="false" tIns="0" lIns="0" bIns="0" rIns="0">
            <a:spAutoFit/>
          </a:bodyPr>
          <a:lstStyle/>
          <a:p>
            <a:pPr algn="l" marL="0" indent="0" lvl="0">
              <a:lnSpc>
                <a:spcPts val="4199"/>
              </a:lnSpc>
              <a:spcBef>
                <a:spcPct val="0"/>
              </a:spcBef>
            </a:pPr>
            <a:r>
              <a:rPr lang="en-US" b="true" sz="2999">
                <a:solidFill>
                  <a:srgbClr val="FFFFFF"/>
                </a:solidFill>
                <a:latin typeface="Montserrat Bold"/>
                <a:ea typeface="Montserrat Bold"/>
                <a:cs typeface="Montserrat Bold"/>
                <a:sym typeface="Montserrat Bold"/>
              </a:rPr>
              <a:t>02. Lead Tours &amp; Answer Questions</a:t>
            </a:r>
          </a:p>
        </p:txBody>
      </p:sp>
      <p:sp>
        <p:nvSpPr>
          <p:cNvPr name="AutoShape 9" id="9"/>
          <p:cNvSpPr/>
          <p:nvPr/>
        </p:nvSpPr>
        <p:spPr>
          <a:xfrm rot="-5400000">
            <a:off x="7132590" y="2526364"/>
            <a:ext cx="2941535" cy="0"/>
          </a:xfrm>
          <a:prstGeom prst="line">
            <a:avLst/>
          </a:prstGeom>
          <a:ln cap="rnd" w="28575">
            <a:solidFill>
              <a:srgbClr val="FFFFFF"/>
            </a:solidFill>
            <a:prstDash val="solid"/>
            <a:headEnd type="none" len="sm" w="sm"/>
            <a:tailEnd type="none" len="sm" w="sm"/>
          </a:ln>
        </p:spPr>
      </p:sp>
      <p:sp>
        <p:nvSpPr>
          <p:cNvPr name="TextBox 10" id="10"/>
          <p:cNvSpPr txBox="true"/>
          <p:nvPr/>
        </p:nvSpPr>
        <p:spPr>
          <a:xfrm rot="0">
            <a:off x="9736422" y="4341803"/>
            <a:ext cx="6711999" cy="692150"/>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B</a:t>
            </a:r>
            <a:r>
              <a:rPr lang="en-US" sz="2000" u="none">
                <a:solidFill>
                  <a:srgbClr val="FFFFFF"/>
                </a:solidFill>
                <a:latin typeface="Montserrat"/>
                <a:ea typeface="Montserrat"/>
                <a:cs typeface="Montserrat"/>
                <a:sym typeface="Montserrat"/>
              </a:rPr>
              <a:t>e prepared to discuss the Mosque and the religious rituals you carry out. </a:t>
            </a:r>
          </a:p>
        </p:txBody>
      </p:sp>
      <p:sp>
        <p:nvSpPr>
          <p:cNvPr name="TextBox 11" id="11"/>
          <p:cNvSpPr txBox="true"/>
          <p:nvPr/>
        </p:nvSpPr>
        <p:spPr>
          <a:xfrm rot="0">
            <a:off x="9736422" y="3827131"/>
            <a:ext cx="6801344" cy="495300"/>
          </a:xfrm>
          <a:prstGeom prst="rect">
            <a:avLst/>
          </a:prstGeom>
        </p:spPr>
        <p:txBody>
          <a:bodyPr anchor="t" rtlCol="false" tIns="0" lIns="0" bIns="0" rIns="0">
            <a:spAutoFit/>
          </a:bodyPr>
          <a:lstStyle/>
          <a:p>
            <a:pPr algn="l" marL="0" indent="0" lvl="0">
              <a:lnSpc>
                <a:spcPts val="4199"/>
              </a:lnSpc>
              <a:spcBef>
                <a:spcPct val="0"/>
              </a:spcBef>
            </a:pPr>
            <a:r>
              <a:rPr lang="en-US" b="true" sz="2999">
                <a:solidFill>
                  <a:srgbClr val="FFFFFF"/>
                </a:solidFill>
                <a:latin typeface="Montserrat Bold"/>
                <a:ea typeface="Montserrat Bold"/>
                <a:cs typeface="Montserrat Bold"/>
                <a:sym typeface="Montserrat Bold"/>
              </a:rPr>
              <a:t>03. Be Ready to Share &amp; Educate</a:t>
            </a:r>
          </a:p>
        </p:txBody>
      </p:sp>
      <p:sp>
        <p:nvSpPr>
          <p:cNvPr name="TextBox 12" id="12"/>
          <p:cNvSpPr txBox="true"/>
          <p:nvPr/>
        </p:nvSpPr>
        <p:spPr>
          <a:xfrm rot="0">
            <a:off x="9736422" y="5767378"/>
            <a:ext cx="6711999" cy="692150"/>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M</a:t>
            </a:r>
            <a:r>
              <a:rPr lang="en-US" sz="2000" u="none">
                <a:solidFill>
                  <a:srgbClr val="FFFFFF"/>
                </a:solidFill>
                <a:latin typeface="Montserrat"/>
                <a:ea typeface="Montserrat"/>
                <a:cs typeface="Montserrat"/>
                <a:sym typeface="Montserrat"/>
              </a:rPr>
              <a:t>ake sure sisters are available to make female guests feel welcome. </a:t>
            </a:r>
          </a:p>
        </p:txBody>
      </p:sp>
      <p:sp>
        <p:nvSpPr>
          <p:cNvPr name="TextBox 13" id="13"/>
          <p:cNvSpPr txBox="true"/>
          <p:nvPr/>
        </p:nvSpPr>
        <p:spPr>
          <a:xfrm rot="0">
            <a:off x="9736422" y="5253028"/>
            <a:ext cx="8781857" cy="495300"/>
          </a:xfrm>
          <a:prstGeom prst="rect">
            <a:avLst/>
          </a:prstGeom>
        </p:spPr>
        <p:txBody>
          <a:bodyPr anchor="t" rtlCol="false" tIns="0" lIns="0" bIns="0" rIns="0">
            <a:spAutoFit/>
          </a:bodyPr>
          <a:lstStyle/>
          <a:p>
            <a:pPr algn="l" marL="0" indent="0" lvl="0">
              <a:lnSpc>
                <a:spcPts val="4199"/>
              </a:lnSpc>
              <a:spcBef>
                <a:spcPct val="0"/>
              </a:spcBef>
            </a:pPr>
            <a:r>
              <a:rPr lang="en-US" b="true" sz="2999">
                <a:solidFill>
                  <a:srgbClr val="FFFFFF"/>
                </a:solidFill>
                <a:latin typeface="Montserrat Bold"/>
                <a:ea typeface="Montserrat Bold"/>
                <a:cs typeface="Montserrat Bold"/>
                <a:sym typeface="Montserrat Bold"/>
              </a:rPr>
              <a:t>04. Welcome Women Guests</a:t>
            </a:r>
          </a:p>
        </p:txBody>
      </p:sp>
      <p:sp>
        <p:nvSpPr>
          <p:cNvPr name="TextBox 14" id="14"/>
          <p:cNvSpPr txBox="true"/>
          <p:nvPr/>
        </p:nvSpPr>
        <p:spPr>
          <a:xfrm rot="0">
            <a:off x="9736422" y="7192954"/>
            <a:ext cx="6711999" cy="692150"/>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It</a:t>
            </a:r>
            <a:r>
              <a:rPr lang="en-US" sz="2000" u="none">
                <a:solidFill>
                  <a:srgbClr val="FFFFFF"/>
                </a:solidFill>
                <a:latin typeface="Montserrat"/>
                <a:ea typeface="Montserrat"/>
                <a:cs typeface="Montserrat"/>
                <a:sym typeface="Montserrat"/>
              </a:rPr>
              <a:t> is important to brief all those involved with the open day in advance of your guests arriving. </a:t>
            </a:r>
          </a:p>
        </p:txBody>
      </p:sp>
      <p:sp>
        <p:nvSpPr>
          <p:cNvPr name="TextBox 15" id="15"/>
          <p:cNvSpPr txBox="true"/>
          <p:nvPr/>
        </p:nvSpPr>
        <p:spPr>
          <a:xfrm rot="0">
            <a:off x="9736422" y="6678603"/>
            <a:ext cx="6217463" cy="495300"/>
          </a:xfrm>
          <a:prstGeom prst="rect">
            <a:avLst/>
          </a:prstGeom>
        </p:spPr>
        <p:txBody>
          <a:bodyPr anchor="t" rtlCol="false" tIns="0" lIns="0" bIns="0" rIns="0">
            <a:spAutoFit/>
          </a:bodyPr>
          <a:lstStyle/>
          <a:p>
            <a:pPr algn="l" marL="0" indent="0" lvl="0">
              <a:lnSpc>
                <a:spcPts val="4199"/>
              </a:lnSpc>
              <a:spcBef>
                <a:spcPct val="0"/>
              </a:spcBef>
            </a:pPr>
            <a:r>
              <a:rPr lang="en-US" b="true" sz="2999">
                <a:solidFill>
                  <a:srgbClr val="FFFFFF"/>
                </a:solidFill>
                <a:latin typeface="Montserrat Bold"/>
                <a:ea typeface="Montserrat Bold"/>
                <a:cs typeface="Montserrat Bold"/>
                <a:sym typeface="Montserrat Bold"/>
              </a:rPr>
              <a:t>05. Prepare &amp; Brief Your Team</a:t>
            </a:r>
          </a:p>
        </p:txBody>
      </p:sp>
      <p:sp>
        <p:nvSpPr>
          <p:cNvPr name="TextBox 16" id="16"/>
          <p:cNvSpPr txBox="true"/>
          <p:nvPr/>
        </p:nvSpPr>
        <p:spPr>
          <a:xfrm rot="0">
            <a:off x="9736422" y="8618529"/>
            <a:ext cx="6711999" cy="1044575"/>
          </a:xfrm>
          <a:prstGeom prst="rect">
            <a:avLst/>
          </a:prstGeom>
        </p:spPr>
        <p:txBody>
          <a:bodyPr anchor="t" rtlCol="false" tIns="0" lIns="0" bIns="0" rIns="0">
            <a:spAutoFit/>
          </a:bodyPr>
          <a:lstStyle/>
          <a:p>
            <a:pPr algn="l">
              <a:lnSpc>
                <a:spcPts val="2800"/>
              </a:lnSpc>
            </a:pPr>
            <a:r>
              <a:rPr lang="en-US" sz="2000">
                <a:solidFill>
                  <a:srgbClr val="FFFFFF"/>
                </a:solidFill>
                <a:latin typeface="Montserrat"/>
                <a:ea typeface="Montserrat"/>
                <a:cs typeface="Montserrat"/>
                <a:sym typeface="Montserrat"/>
              </a:rPr>
              <a:t>Con</a:t>
            </a:r>
            <a:r>
              <a:rPr lang="en-US" sz="2000" u="none">
                <a:solidFill>
                  <a:srgbClr val="FFFFFF"/>
                </a:solidFill>
                <a:latin typeface="Montserrat"/>
                <a:ea typeface="Montserrat"/>
                <a:cs typeface="Montserrat"/>
                <a:sym typeface="Montserrat"/>
              </a:rPr>
              <a:t>sider giving a presentation or welcoming speech at the beginning of the event to create a welcoming atmosphere.</a:t>
            </a:r>
          </a:p>
        </p:txBody>
      </p:sp>
      <p:sp>
        <p:nvSpPr>
          <p:cNvPr name="TextBox 17" id="17"/>
          <p:cNvSpPr txBox="true"/>
          <p:nvPr/>
        </p:nvSpPr>
        <p:spPr>
          <a:xfrm rot="0">
            <a:off x="9736422" y="8104179"/>
            <a:ext cx="7927059" cy="495300"/>
          </a:xfrm>
          <a:prstGeom prst="rect">
            <a:avLst/>
          </a:prstGeom>
        </p:spPr>
        <p:txBody>
          <a:bodyPr anchor="t" rtlCol="false" tIns="0" lIns="0" bIns="0" rIns="0">
            <a:spAutoFit/>
          </a:bodyPr>
          <a:lstStyle/>
          <a:p>
            <a:pPr algn="l" marL="0" indent="0" lvl="0">
              <a:lnSpc>
                <a:spcPts val="4199"/>
              </a:lnSpc>
              <a:spcBef>
                <a:spcPct val="0"/>
              </a:spcBef>
            </a:pPr>
            <a:r>
              <a:rPr lang="en-US" b="true" sz="2999">
                <a:solidFill>
                  <a:srgbClr val="FFFFFF"/>
                </a:solidFill>
                <a:latin typeface="Montserrat Bold"/>
                <a:ea typeface="Montserrat Bold"/>
                <a:cs typeface="Montserrat Bold"/>
                <a:sym typeface="Montserrat Bold"/>
              </a:rPr>
              <a:t>06. Open with a Welcome Presentation</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467F"/>
        </a:solidFill>
      </p:bgPr>
    </p:bg>
    <p:spTree>
      <p:nvGrpSpPr>
        <p:cNvPr id="1" name=""/>
        <p:cNvGrpSpPr/>
        <p:nvPr/>
      </p:nvGrpSpPr>
      <p:grpSpPr>
        <a:xfrm>
          <a:off x="0" y="0"/>
          <a:ext cx="0" cy="0"/>
          <a:chOff x="0" y="0"/>
          <a:chExt cx="0" cy="0"/>
        </a:xfrm>
      </p:grpSpPr>
      <p:sp>
        <p:nvSpPr>
          <p:cNvPr name="TextBox 2" id="2"/>
          <p:cNvSpPr txBox="true"/>
          <p:nvPr/>
        </p:nvSpPr>
        <p:spPr>
          <a:xfrm rot="0">
            <a:off x="1028700" y="1106768"/>
            <a:ext cx="8836158" cy="983437"/>
          </a:xfrm>
          <a:prstGeom prst="rect">
            <a:avLst/>
          </a:prstGeom>
        </p:spPr>
        <p:txBody>
          <a:bodyPr anchor="t" rtlCol="false" tIns="0" lIns="0" bIns="0" rIns="0">
            <a:spAutoFit/>
          </a:bodyPr>
          <a:lstStyle/>
          <a:p>
            <a:pPr algn="l">
              <a:lnSpc>
                <a:spcPts val="7353"/>
              </a:lnSpc>
            </a:pPr>
            <a:r>
              <a:rPr lang="en-US" b="true" sz="7580">
                <a:solidFill>
                  <a:srgbClr val="F69200"/>
                </a:solidFill>
                <a:latin typeface="Montserrat Heavy"/>
                <a:ea typeface="Montserrat Heavy"/>
                <a:cs typeface="Montserrat Heavy"/>
                <a:sym typeface="Montserrat Heavy"/>
              </a:rPr>
              <a:t>DAY OF EVENT</a:t>
            </a:r>
          </a:p>
        </p:txBody>
      </p:sp>
      <p:sp>
        <p:nvSpPr>
          <p:cNvPr name="AutoShape 3" id="3"/>
          <p:cNvSpPr/>
          <p:nvPr/>
        </p:nvSpPr>
        <p:spPr>
          <a:xfrm>
            <a:off x="1028700" y="2250446"/>
            <a:ext cx="2101215" cy="0"/>
          </a:xfrm>
          <a:prstGeom prst="line">
            <a:avLst/>
          </a:prstGeom>
          <a:ln cap="rnd" w="38100">
            <a:solidFill>
              <a:srgbClr val="F69200"/>
            </a:solidFill>
            <a:prstDash val="solid"/>
            <a:headEnd type="none" len="sm" w="sm"/>
            <a:tailEnd type="none" len="sm" w="sm"/>
          </a:ln>
        </p:spPr>
      </p:sp>
      <p:sp>
        <p:nvSpPr>
          <p:cNvPr name="TextBox 4" id="4"/>
          <p:cNvSpPr txBox="true"/>
          <p:nvPr/>
        </p:nvSpPr>
        <p:spPr>
          <a:xfrm rot="0">
            <a:off x="1515051" y="2680660"/>
            <a:ext cx="15527162" cy="6332855"/>
          </a:xfrm>
          <a:prstGeom prst="rect">
            <a:avLst/>
          </a:prstGeom>
        </p:spPr>
        <p:txBody>
          <a:bodyPr anchor="t" rtlCol="false" tIns="0" lIns="0" bIns="0" rIns="0">
            <a:spAutoFit/>
          </a:bodyPr>
          <a:lstStyle/>
          <a:p>
            <a:pPr algn="l">
              <a:lnSpc>
                <a:spcPts val="3220"/>
              </a:lnSpc>
            </a:pPr>
            <a:r>
              <a:rPr lang="en-US" sz="2300">
                <a:solidFill>
                  <a:srgbClr val="FFFFFF"/>
                </a:solidFill>
                <a:latin typeface="Montserrat"/>
                <a:ea typeface="Montserrat"/>
                <a:cs typeface="Montserrat"/>
                <a:sym typeface="Montserrat"/>
              </a:rPr>
              <a:t>Gre</a:t>
            </a:r>
            <a:r>
              <a:rPr lang="en-US" sz="2300">
                <a:solidFill>
                  <a:srgbClr val="FFFFFF"/>
                </a:solidFill>
                <a:latin typeface="Montserrat"/>
                <a:ea typeface="Montserrat"/>
                <a:cs typeface="Montserrat"/>
                <a:sym typeface="Montserrat"/>
              </a:rPr>
              <a:t>et your guests before they enter the mosque and share Mosque etiquette via handouts. Remember for some of your visitors this will be the first time they have been in a Mosque and they may well have some misconceptions about etiquette and customs.</a:t>
            </a:r>
          </a:p>
          <a:p>
            <a:pPr algn="l">
              <a:lnSpc>
                <a:spcPts val="1819"/>
              </a:lnSpc>
            </a:pPr>
          </a:p>
          <a:p>
            <a:pPr algn="l">
              <a:lnSpc>
                <a:spcPts val="3220"/>
              </a:lnSpc>
            </a:pPr>
            <a:r>
              <a:rPr lang="en-US" sz="2300">
                <a:solidFill>
                  <a:srgbClr val="FFFFFF"/>
                </a:solidFill>
                <a:latin typeface="Montserrat"/>
                <a:ea typeface="Montserrat"/>
                <a:cs typeface="Montserrat"/>
                <a:sym typeface="Montserrat"/>
              </a:rPr>
              <a:t>Have name tags &amp; markers ready so guests can write their own names to feel comfortable. </a:t>
            </a:r>
          </a:p>
          <a:p>
            <a:pPr algn="l">
              <a:lnSpc>
                <a:spcPts val="1819"/>
              </a:lnSpc>
            </a:pPr>
          </a:p>
          <a:p>
            <a:pPr algn="l">
              <a:lnSpc>
                <a:spcPts val="3220"/>
              </a:lnSpc>
            </a:pPr>
            <a:r>
              <a:rPr lang="en-US" sz="2300">
                <a:solidFill>
                  <a:srgbClr val="FFFFFF"/>
                </a:solidFill>
                <a:latin typeface="Montserrat"/>
                <a:ea typeface="Montserrat"/>
                <a:cs typeface="Montserrat"/>
                <a:sym typeface="Montserrat"/>
              </a:rPr>
              <a:t>Be ready to answer questions about prayer, separation of men and women and other common issues</a:t>
            </a:r>
          </a:p>
          <a:p>
            <a:pPr algn="l">
              <a:lnSpc>
                <a:spcPts val="1819"/>
              </a:lnSpc>
            </a:pPr>
          </a:p>
          <a:p>
            <a:pPr algn="l">
              <a:lnSpc>
                <a:spcPts val="3220"/>
              </a:lnSpc>
            </a:pPr>
            <a:r>
              <a:rPr lang="en-US" sz="2300">
                <a:solidFill>
                  <a:srgbClr val="FFFFFF"/>
                </a:solidFill>
                <a:latin typeface="Montserrat"/>
                <a:ea typeface="Montserrat"/>
                <a:cs typeface="Montserrat"/>
                <a:sym typeface="Montserrat"/>
              </a:rPr>
              <a:t>Have signs from where guests may park their car to the designated entrance of the Mosque, especially if you have separate entrances for males and females. Many of them have never been to a Mosque before and may be nervous of offending their host. </a:t>
            </a:r>
          </a:p>
          <a:p>
            <a:pPr algn="l">
              <a:lnSpc>
                <a:spcPts val="1819"/>
              </a:lnSpc>
            </a:pPr>
          </a:p>
          <a:p>
            <a:pPr algn="l">
              <a:lnSpc>
                <a:spcPts val="3220"/>
              </a:lnSpc>
            </a:pPr>
            <a:r>
              <a:rPr lang="en-US" sz="2300">
                <a:solidFill>
                  <a:srgbClr val="FFFFFF"/>
                </a:solidFill>
                <a:latin typeface="Montserrat"/>
                <a:ea typeface="Montserrat"/>
                <a:cs typeface="Montserrat"/>
                <a:sym typeface="Montserrat"/>
              </a:rPr>
              <a:t>Some guests may not wish to follow the official guided tour and wish to explore the Mosque on their own and take time to ponder on what they are observing, give them space and do not hurry or force anyone. </a:t>
            </a:r>
          </a:p>
          <a:p>
            <a:pPr algn="l">
              <a:lnSpc>
                <a:spcPts val="1819"/>
              </a:lnSpc>
            </a:pPr>
          </a:p>
          <a:p>
            <a:pPr algn="l">
              <a:lnSpc>
                <a:spcPts val="3220"/>
              </a:lnSpc>
            </a:pPr>
            <a:r>
              <a:rPr lang="en-US" sz="2300">
                <a:solidFill>
                  <a:srgbClr val="FFFFFF"/>
                </a:solidFill>
                <a:latin typeface="Montserrat"/>
                <a:ea typeface="Montserrat"/>
                <a:cs typeface="Montserrat"/>
                <a:sym typeface="Montserrat"/>
              </a:rPr>
              <a:t>Provide a translator for when the adhan (call to prayer) is heard or when the Salah (5 daily prayers) is conducted. This can be a very moving and deep experience and a responsible person needs to be on hand to explain the rituals and their significance in Islam. </a:t>
            </a:r>
          </a:p>
        </p:txBody>
      </p:sp>
      <p:sp>
        <p:nvSpPr>
          <p:cNvPr name="TextBox 5" id="5"/>
          <p:cNvSpPr txBox="true"/>
          <p:nvPr/>
        </p:nvSpPr>
        <p:spPr>
          <a:xfrm rot="0">
            <a:off x="862403" y="2652085"/>
            <a:ext cx="332594" cy="5693071"/>
          </a:xfrm>
          <a:prstGeom prst="rect">
            <a:avLst/>
          </a:prstGeom>
        </p:spPr>
        <p:txBody>
          <a:bodyPr anchor="t" rtlCol="false" tIns="0" lIns="0" bIns="0" rIns="0">
            <a:spAutoFit/>
          </a:bodyPr>
          <a:lstStyle/>
          <a:p>
            <a:pPr algn="ctr">
              <a:lnSpc>
                <a:spcPts val="5321"/>
              </a:lnSpc>
            </a:pPr>
            <a:r>
              <a:rPr lang="en-US" sz="3800" b="true">
                <a:solidFill>
                  <a:srgbClr val="F79728"/>
                </a:solidFill>
                <a:latin typeface="Montserrat Bold"/>
                <a:ea typeface="Montserrat Bold"/>
                <a:cs typeface="Montserrat Bold"/>
                <a:sym typeface="Montserrat Bold"/>
              </a:rPr>
              <a:t>1</a:t>
            </a:r>
          </a:p>
          <a:p>
            <a:pPr algn="ctr">
              <a:lnSpc>
                <a:spcPts val="4621"/>
              </a:lnSpc>
            </a:pPr>
          </a:p>
          <a:p>
            <a:pPr algn="ctr">
              <a:lnSpc>
                <a:spcPts val="5321"/>
              </a:lnSpc>
            </a:pPr>
            <a:r>
              <a:rPr lang="en-US" sz="3800" b="true">
                <a:solidFill>
                  <a:srgbClr val="F79728"/>
                </a:solidFill>
                <a:latin typeface="Montserrat Bold"/>
                <a:ea typeface="Montserrat Bold"/>
                <a:cs typeface="Montserrat Bold"/>
                <a:sym typeface="Montserrat Bold"/>
              </a:rPr>
              <a:t>2</a:t>
            </a:r>
          </a:p>
          <a:p>
            <a:pPr algn="ctr">
              <a:lnSpc>
                <a:spcPts val="105"/>
              </a:lnSpc>
            </a:pPr>
          </a:p>
          <a:p>
            <a:pPr algn="ctr">
              <a:lnSpc>
                <a:spcPts val="5321"/>
              </a:lnSpc>
            </a:pPr>
            <a:r>
              <a:rPr lang="en-US" sz="3800" b="true">
                <a:solidFill>
                  <a:srgbClr val="F79728"/>
                </a:solidFill>
                <a:latin typeface="Montserrat Bold"/>
                <a:ea typeface="Montserrat Bold"/>
                <a:cs typeface="Montserrat Bold"/>
                <a:sym typeface="Montserrat Bold"/>
              </a:rPr>
              <a:t>3</a:t>
            </a:r>
          </a:p>
          <a:p>
            <a:pPr algn="ctr">
              <a:lnSpc>
                <a:spcPts val="105"/>
              </a:lnSpc>
            </a:pPr>
          </a:p>
          <a:p>
            <a:pPr algn="ctr">
              <a:lnSpc>
                <a:spcPts val="5321"/>
              </a:lnSpc>
            </a:pPr>
            <a:r>
              <a:rPr lang="en-US" sz="3800" b="true">
                <a:solidFill>
                  <a:srgbClr val="F79728"/>
                </a:solidFill>
                <a:latin typeface="Montserrat Bold"/>
                <a:ea typeface="Montserrat Bold"/>
                <a:cs typeface="Montserrat Bold"/>
                <a:sym typeface="Montserrat Bold"/>
              </a:rPr>
              <a:t>4</a:t>
            </a:r>
          </a:p>
          <a:p>
            <a:pPr algn="ctr">
              <a:lnSpc>
                <a:spcPts val="5321"/>
              </a:lnSpc>
            </a:pPr>
          </a:p>
          <a:p>
            <a:pPr algn="ctr">
              <a:lnSpc>
                <a:spcPts val="5321"/>
              </a:lnSpc>
            </a:pPr>
            <a:r>
              <a:rPr lang="en-US" sz="3800" b="true">
                <a:solidFill>
                  <a:srgbClr val="F79728"/>
                </a:solidFill>
                <a:latin typeface="Montserrat Bold"/>
                <a:ea typeface="Montserrat Bold"/>
                <a:cs typeface="Montserrat Bold"/>
                <a:sym typeface="Montserrat Bold"/>
              </a:rPr>
              <a:t>5</a:t>
            </a:r>
          </a:p>
          <a:p>
            <a:pPr algn="ctr">
              <a:lnSpc>
                <a:spcPts val="2941"/>
              </a:lnSpc>
            </a:pPr>
          </a:p>
          <a:p>
            <a:pPr algn="ctr">
              <a:lnSpc>
                <a:spcPts val="5321"/>
              </a:lnSpc>
              <a:spcBef>
                <a:spcPct val="0"/>
              </a:spcBef>
            </a:pPr>
            <a:r>
              <a:rPr lang="en-US" b="true" sz="3800">
                <a:solidFill>
                  <a:srgbClr val="F79728"/>
                </a:solidFill>
                <a:latin typeface="Montserrat Bold"/>
                <a:ea typeface="Montserrat Bold"/>
                <a:cs typeface="Montserrat Bold"/>
                <a:sym typeface="Montserrat Bold"/>
              </a:rPr>
              <a:t>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467F"/>
        </a:solidFill>
      </p:bgPr>
    </p:bg>
    <p:spTree>
      <p:nvGrpSpPr>
        <p:cNvPr id="1" name=""/>
        <p:cNvGrpSpPr/>
        <p:nvPr/>
      </p:nvGrpSpPr>
      <p:grpSpPr>
        <a:xfrm>
          <a:off x="0" y="0"/>
          <a:ext cx="0" cy="0"/>
          <a:chOff x="0" y="0"/>
          <a:chExt cx="0" cy="0"/>
        </a:xfrm>
      </p:grpSpPr>
      <p:grpSp>
        <p:nvGrpSpPr>
          <p:cNvPr name="Group 2" id="2"/>
          <p:cNvGrpSpPr/>
          <p:nvPr/>
        </p:nvGrpSpPr>
        <p:grpSpPr>
          <a:xfrm rot="0">
            <a:off x="0" y="4673431"/>
            <a:ext cx="8144796" cy="5613569"/>
            <a:chOff x="0" y="0"/>
            <a:chExt cx="10859728" cy="7484759"/>
          </a:xfrm>
        </p:grpSpPr>
        <p:pic>
          <p:nvPicPr>
            <p:cNvPr name="Picture 3" id="3"/>
            <p:cNvPicPr>
              <a:picLocks noChangeAspect="true"/>
            </p:cNvPicPr>
            <p:nvPr/>
          </p:nvPicPr>
          <p:blipFill>
            <a:blip r:embed="rId2"/>
            <a:srcRect l="1724" t="0" r="1724" b="0"/>
            <a:stretch>
              <a:fillRect/>
            </a:stretch>
          </p:blipFill>
          <p:spPr>
            <a:xfrm flipH="false" flipV="false">
              <a:off x="0" y="0"/>
              <a:ext cx="10859728" cy="7484759"/>
            </a:xfrm>
            <a:prstGeom prst="rect">
              <a:avLst/>
            </a:prstGeom>
          </p:spPr>
        </p:pic>
      </p:grpSp>
      <p:sp>
        <p:nvSpPr>
          <p:cNvPr name="AutoShape 4" id="4"/>
          <p:cNvSpPr/>
          <p:nvPr/>
        </p:nvSpPr>
        <p:spPr>
          <a:xfrm rot="0">
            <a:off x="9949455" y="3996080"/>
            <a:ext cx="1870571" cy="0"/>
          </a:xfrm>
          <a:prstGeom prst="line">
            <a:avLst/>
          </a:prstGeom>
          <a:ln cap="rnd" w="38100">
            <a:solidFill>
              <a:srgbClr val="F69200"/>
            </a:solidFill>
            <a:prstDash val="solid"/>
            <a:headEnd type="none" len="sm" w="sm"/>
            <a:tailEnd type="none" len="sm" w="sm"/>
          </a:ln>
        </p:spPr>
      </p:sp>
      <p:sp>
        <p:nvSpPr>
          <p:cNvPr name="TextBox 5" id="5"/>
          <p:cNvSpPr txBox="true"/>
          <p:nvPr/>
        </p:nvSpPr>
        <p:spPr>
          <a:xfrm rot="0">
            <a:off x="9949455" y="1692287"/>
            <a:ext cx="6787591" cy="1916887"/>
          </a:xfrm>
          <a:prstGeom prst="rect">
            <a:avLst/>
          </a:prstGeom>
        </p:spPr>
        <p:txBody>
          <a:bodyPr anchor="t" rtlCol="false" tIns="0" lIns="0" bIns="0" rIns="0">
            <a:spAutoFit/>
          </a:bodyPr>
          <a:lstStyle/>
          <a:p>
            <a:pPr algn="l">
              <a:lnSpc>
                <a:spcPts val="7353"/>
              </a:lnSpc>
            </a:pPr>
            <a:r>
              <a:rPr lang="en-US" b="true" sz="7580">
                <a:solidFill>
                  <a:srgbClr val="F69200"/>
                </a:solidFill>
                <a:latin typeface="Montserrat Heavy"/>
                <a:ea typeface="Montserrat Heavy"/>
                <a:cs typeface="Montserrat Heavy"/>
                <a:sym typeface="Montserrat Heavy"/>
              </a:rPr>
              <a:t>MOSQUE ETIQUETTE</a:t>
            </a:r>
          </a:p>
        </p:txBody>
      </p:sp>
      <p:sp>
        <p:nvSpPr>
          <p:cNvPr name="TextBox 6" id="6"/>
          <p:cNvSpPr txBox="true"/>
          <p:nvPr/>
        </p:nvSpPr>
        <p:spPr>
          <a:xfrm rot="0">
            <a:off x="9144000" y="4482775"/>
            <a:ext cx="8012135" cy="5060950"/>
          </a:xfrm>
          <a:prstGeom prst="rect">
            <a:avLst/>
          </a:prstGeom>
        </p:spPr>
        <p:txBody>
          <a:bodyPr anchor="t" rtlCol="false" tIns="0" lIns="0" bIns="0" rIns="0">
            <a:spAutoFit/>
          </a:bodyPr>
          <a:lstStyle/>
          <a:p>
            <a:pPr algn="l">
              <a:lnSpc>
                <a:spcPts val="3499"/>
              </a:lnSpc>
            </a:pPr>
            <a:r>
              <a:rPr lang="en-US" sz="2499" b="true">
                <a:solidFill>
                  <a:srgbClr val="FFFFFF"/>
                </a:solidFill>
                <a:latin typeface="Montserrat Bold"/>
                <a:ea typeface="Montserrat Bold"/>
                <a:cs typeface="Montserrat Bold"/>
                <a:sym typeface="Montserrat Bold"/>
              </a:rPr>
              <a:t>Inside</a:t>
            </a:r>
            <a:r>
              <a:rPr lang="en-US" sz="2499" b="true">
                <a:solidFill>
                  <a:srgbClr val="FFFFFF"/>
                </a:solidFill>
                <a:latin typeface="Montserrat Bold"/>
                <a:ea typeface="Montserrat Bold"/>
                <a:cs typeface="Montserrat Bold"/>
                <a:sym typeface="Montserrat Bold"/>
              </a:rPr>
              <a:t> the Mosque:</a:t>
            </a:r>
          </a:p>
          <a:p>
            <a:pPr algn="l">
              <a:lnSpc>
                <a:spcPts val="2100"/>
              </a:lnSpc>
            </a:pPr>
          </a:p>
          <a:p>
            <a:pPr algn="l" marL="539749" indent="-269875" lvl="1">
              <a:lnSpc>
                <a:spcPts val="3499"/>
              </a:lnSpc>
              <a:buFont typeface="Arial"/>
              <a:buChar char="•"/>
            </a:pPr>
            <a:r>
              <a:rPr lang="en-US" sz="2499">
                <a:solidFill>
                  <a:srgbClr val="FFFFFF"/>
                </a:solidFill>
                <a:latin typeface="Montserrat"/>
                <a:ea typeface="Montserrat"/>
                <a:cs typeface="Montserrat"/>
                <a:sym typeface="Montserrat"/>
              </a:rPr>
              <a:t>Maintain a quiet and serene atmosphere within the mosque. Ensure that mobile phones are turned off, refrain from chewing gum, and avoid bringing food or drinks inside.</a:t>
            </a:r>
          </a:p>
          <a:p>
            <a:pPr algn="l" marL="539749" indent="-269875" lvl="1">
              <a:lnSpc>
                <a:spcPts val="3499"/>
              </a:lnSpc>
              <a:buFont typeface="Arial"/>
              <a:buChar char="•"/>
            </a:pPr>
            <a:r>
              <a:rPr lang="en-US" sz="2499">
                <a:solidFill>
                  <a:srgbClr val="FFFFFF"/>
                </a:solidFill>
                <a:latin typeface="Montserrat"/>
                <a:ea typeface="Montserrat"/>
                <a:cs typeface="Montserrat"/>
                <a:sym typeface="Montserrat"/>
              </a:rPr>
              <a:t>Avoid walking in front of someone who is praying.</a:t>
            </a:r>
          </a:p>
          <a:p>
            <a:pPr algn="l" marL="539749" indent="-269875" lvl="1">
              <a:lnSpc>
                <a:spcPts val="3499"/>
              </a:lnSpc>
              <a:buFont typeface="Arial"/>
              <a:buChar char="•"/>
            </a:pPr>
            <a:r>
              <a:rPr lang="en-US" sz="2499">
                <a:solidFill>
                  <a:srgbClr val="FFFFFF"/>
                </a:solidFill>
                <a:latin typeface="Montserrat"/>
                <a:ea typeface="Montserrat"/>
                <a:cs typeface="Montserrat"/>
                <a:sym typeface="Montserrat"/>
              </a:rPr>
              <a:t>Join friends and community members in appropriate designated areas assigned to men, women, or children.</a:t>
            </a:r>
          </a:p>
          <a:p>
            <a:pPr algn="l" marL="539749" indent="-269875" lvl="1">
              <a:lnSpc>
                <a:spcPts val="3499"/>
              </a:lnSpc>
              <a:buFont typeface="Arial"/>
              <a:buChar char="•"/>
            </a:pPr>
            <a:r>
              <a:rPr lang="en-US" sz="2499">
                <a:solidFill>
                  <a:srgbClr val="FFFFFF"/>
                </a:solidFill>
                <a:latin typeface="Montserrat"/>
                <a:ea typeface="Montserrat"/>
                <a:cs typeface="Montserrat"/>
                <a:sym typeface="Montserrat"/>
              </a:rPr>
              <a:t>Embrace a learning mindset </a:t>
            </a:r>
          </a:p>
        </p:txBody>
      </p:sp>
      <p:sp>
        <p:nvSpPr>
          <p:cNvPr name="TextBox 7" id="7"/>
          <p:cNvSpPr txBox="true"/>
          <p:nvPr/>
        </p:nvSpPr>
        <p:spPr>
          <a:xfrm rot="0">
            <a:off x="913385" y="1482737"/>
            <a:ext cx="6494880" cy="2432050"/>
          </a:xfrm>
          <a:prstGeom prst="rect">
            <a:avLst/>
          </a:prstGeom>
        </p:spPr>
        <p:txBody>
          <a:bodyPr anchor="t" rtlCol="false" tIns="0" lIns="0" bIns="0" rIns="0">
            <a:spAutoFit/>
          </a:bodyPr>
          <a:lstStyle/>
          <a:p>
            <a:pPr algn="l">
              <a:lnSpc>
                <a:spcPts val="3499"/>
              </a:lnSpc>
            </a:pPr>
            <a:r>
              <a:rPr lang="en-US" sz="2499" b="true">
                <a:solidFill>
                  <a:srgbClr val="FFFFFF"/>
                </a:solidFill>
                <a:latin typeface="Montserrat Bold"/>
                <a:ea typeface="Montserrat Bold"/>
                <a:cs typeface="Montserrat Bold"/>
                <a:sym typeface="Montserrat Bold"/>
              </a:rPr>
              <a:t>Upon</a:t>
            </a:r>
            <a:r>
              <a:rPr lang="en-US" sz="2499" b="true">
                <a:solidFill>
                  <a:srgbClr val="FFFFFF"/>
                </a:solidFill>
                <a:latin typeface="Montserrat Bold"/>
                <a:ea typeface="Montserrat Bold"/>
                <a:cs typeface="Montserrat Bold"/>
                <a:sym typeface="Montserrat Bold"/>
              </a:rPr>
              <a:t> Entering:</a:t>
            </a:r>
          </a:p>
          <a:p>
            <a:pPr algn="l">
              <a:lnSpc>
                <a:spcPts val="2100"/>
              </a:lnSpc>
            </a:pPr>
          </a:p>
          <a:p>
            <a:pPr algn="l" marL="539749" indent="-269875" lvl="1">
              <a:lnSpc>
                <a:spcPts val="3499"/>
              </a:lnSpc>
              <a:buFont typeface="Arial"/>
              <a:buChar char="•"/>
            </a:pPr>
            <a:r>
              <a:rPr lang="en-US" sz="2499">
                <a:solidFill>
                  <a:srgbClr val="FFFFFF"/>
                </a:solidFill>
                <a:latin typeface="Montserrat"/>
                <a:ea typeface="Montserrat"/>
                <a:cs typeface="Montserrat"/>
                <a:sym typeface="Montserrat"/>
              </a:rPr>
              <a:t>Kindly remove your shoes.</a:t>
            </a:r>
          </a:p>
          <a:p>
            <a:pPr algn="l" marL="539749" indent="-269875" lvl="1">
              <a:lnSpc>
                <a:spcPts val="3499"/>
              </a:lnSpc>
              <a:buFont typeface="Arial"/>
              <a:buChar char="•"/>
            </a:pPr>
            <a:r>
              <a:rPr lang="en-US" sz="2499">
                <a:solidFill>
                  <a:srgbClr val="FFFFFF"/>
                </a:solidFill>
                <a:latin typeface="Montserrat"/>
                <a:ea typeface="Montserrat"/>
                <a:cs typeface="Montserrat"/>
                <a:sym typeface="Montserrat"/>
              </a:rPr>
              <a:t>Men and women are encouraged to dress modestly, just as one would entering any other place of worship.</a:t>
            </a:r>
            <a:r>
              <a:rPr lang="en-US" b="true" sz="2499">
                <a:solidFill>
                  <a:srgbClr val="FFFFFF"/>
                </a:solidFill>
                <a:latin typeface="Montserrat Medium"/>
                <a:ea typeface="Montserrat Medium"/>
                <a:cs typeface="Montserrat Medium"/>
                <a:sym typeface="Montserrat Medium"/>
              </a:rPr>
              <a:t> </a:t>
            </a:r>
          </a:p>
        </p:txBody>
      </p:sp>
      <p:sp>
        <p:nvSpPr>
          <p:cNvPr name="AutoShape 8" id="8"/>
          <p:cNvSpPr/>
          <p:nvPr/>
        </p:nvSpPr>
        <p:spPr>
          <a:xfrm flipV="true">
            <a:off x="8120983" y="1887855"/>
            <a:ext cx="0" cy="2026932"/>
          </a:xfrm>
          <a:prstGeom prst="line">
            <a:avLst/>
          </a:prstGeom>
          <a:ln cap="rnd" w="47625">
            <a:solidFill>
              <a:srgbClr val="FFFFFF"/>
            </a:solidFill>
            <a:prstDash val="solid"/>
            <a:headEnd type="none" len="sm" w="sm"/>
            <a:tailEnd type="none" len="sm" w="sm"/>
          </a:ln>
        </p:spPr>
      </p:sp>
    </p:spTree>
  </p:cSld>
  <p:clrMapOvr>
    <a:masterClrMapping/>
  </p:clrMapOvr>
</p:sld>
</file>

<file path=ppt/slides/slide8.xml><?xml version="1.0" encoding="utf-8"?>
<p:sld xmlns:p="http://schemas.openxmlformats.org/presentationml/2006/main" xmlns:a="http://schemas.openxmlformats.org/drawingml/2006/main">
  <p:cSld>
    <p:bg>
      <p:bgPr>
        <a:solidFill>
          <a:srgbClr val="00467F"/>
        </a:solidFill>
      </p:bgPr>
    </p:bg>
    <p:spTree>
      <p:nvGrpSpPr>
        <p:cNvPr id="1" name=""/>
        <p:cNvGrpSpPr/>
        <p:nvPr/>
      </p:nvGrpSpPr>
      <p:grpSpPr>
        <a:xfrm>
          <a:off x="0" y="0"/>
          <a:ext cx="0" cy="0"/>
          <a:chOff x="0" y="0"/>
          <a:chExt cx="0" cy="0"/>
        </a:xfrm>
      </p:grpSpPr>
      <p:sp>
        <p:nvSpPr>
          <p:cNvPr name="TextBox 2" id="2"/>
          <p:cNvSpPr txBox="true"/>
          <p:nvPr/>
        </p:nvSpPr>
        <p:spPr>
          <a:xfrm rot="0">
            <a:off x="1912014" y="3740618"/>
            <a:ext cx="14463972" cy="2758139"/>
          </a:xfrm>
          <a:prstGeom prst="rect">
            <a:avLst/>
          </a:prstGeom>
        </p:spPr>
        <p:txBody>
          <a:bodyPr anchor="t" rtlCol="false" tIns="0" lIns="0" bIns="0" rIns="0">
            <a:spAutoFit/>
          </a:bodyPr>
          <a:lstStyle/>
          <a:p>
            <a:pPr algn="l">
              <a:lnSpc>
                <a:spcPts val="3694"/>
              </a:lnSpc>
              <a:spcBef>
                <a:spcPct val="0"/>
              </a:spcBef>
            </a:pPr>
            <a:r>
              <a:rPr lang="en-US" b="true" sz="2638">
                <a:solidFill>
                  <a:srgbClr val="FFFFFF"/>
                </a:solidFill>
                <a:latin typeface="Montserrat Bold"/>
                <a:ea typeface="Montserrat Bold"/>
                <a:cs typeface="Montserrat Bold"/>
                <a:sym typeface="Montserrat Bold"/>
              </a:rPr>
              <a:t>By f</a:t>
            </a:r>
            <a:r>
              <a:rPr lang="en-US" b="true" sz="2638">
                <a:solidFill>
                  <a:srgbClr val="FFFFFF"/>
                </a:solidFill>
                <a:latin typeface="Montserrat Bold"/>
                <a:ea typeface="Montserrat Bold"/>
                <a:cs typeface="Montserrat Bold"/>
                <a:sym typeface="Montserrat Bold"/>
              </a:rPr>
              <a:t>ollowing these friendly and inclusive approaches, we can make the Mosque open day a truly inviting and memorable event for all. Let’s join hands and spread the warmth of our community to welcome everyone with open arms.</a:t>
            </a:r>
          </a:p>
          <a:p>
            <a:pPr algn="l">
              <a:lnSpc>
                <a:spcPts val="3694"/>
              </a:lnSpc>
              <a:spcBef>
                <a:spcPct val="0"/>
              </a:spcBef>
            </a:pPr>
          </a:p>
          <a:p>
            <a:pPr algn="l">
              <a:lnSpc>
                <a:spcPts val="3694"/>
              </a:lnSpc>
              <a:spcBef>
                <a:spcPct val="0"/>
              </a:spcBef>
            </a:pPr>
            <a:r>
              <a:rPr lang="en-US" b="true" sz="2638">
                <a:solidFill>
                  <a:srgbClr val="FFFFFF"/>
                </a:solidFill>
                <a:latin typeface="Montserrat Bold"/>
                <a:ea typeface="Montserrat Bold"/>
                <a:cs typeface="Montserrat Bold"/>
                <a:sym typeface="Montserrat Bold"/>
              </a:rPr>
              <a:t>Remember to send pictures from the event, including the mosque’s name, city, and state, to info@uscmo.org. Tag us on social media so we can reshare!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467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3230138" y="-643978"/>
            <a:ext cx="5346894" cy="11574956"/>
            <a:chOff x="0" y="0"/>
            <a:chExt cx="4762500" cy="10309860"/>
          </a:xfrm>
        </p:grpSpPr>
        <p:sp>
          <p:nvSpPr>
            <p:cNvPr name="Freeform 3" id="3"/>
            <p:cNvSpPr/>
            <p:nvPr/>
          </p:nvSpPr>
          <p:spPr>
            <a:xfrm flipH="false" flipV="false" rot="0">
              <a:off x="0" y="0"/>
              <a:ext cx="4762500" cy="10309860"/>
            </a:xfrm>
            <a:custGeom>
              <a:avLst/>
              <a:gdLst/>
              <a:ahLst/>
              <a:cxnLst/>
              <a:rect r="r" b="b" t="t" l="l"/>
              <a:pathLst>
                <a:path h="10309860" w="4762500">
                  <a:moveTo>
                    <a:pt x="4762500" y="251460"/>
                  </a:moveTo>
                  <a:lnTo>
                    <a:pt x="4762500" y="10055860"/>
                  </a:lnTo>
                  <a:cubicBezTo>
                    <a:pt x="4762500" y="10196195"/>
                    <a:pt x="4648835" y="10309860"/>
                    <a:pt x="4508500" y="10309860"/>
                  </a:cubicBezTo>
                  <a:lnTo>
                    <a:pt x="254000" y="10309860"/>
                  </a:lnTo>
                  <a:cubicBezTo>
                    <a:pt x="113665" y="10309860"/>
                    <a:pt x="0" y="10196195"/>
                    <a:pt x="0" y="10055860"/>
                  </a:cubicBezTo>
                  <a:lnTo>
                    <a:pt x="0" y="251460"/>
                  </a:lnTo>
                  <a:cubicBezTo>
                    <a:pt x="0" y="122682"/>
                    <a:pt x="95885" y="16637"/>
                    <a:pt x="219964" y="0"/>
                  </a:cubicBezTo>
                  <a:lnTo>
                    <a:pt x="4542536" y="0"/>
                  </a:lnTo>
                  <a:cubicBezTo>
                    <a:pt x="4666615" y="16637"/>
                    <a:pt x="4762500" y="122682"/>
                    <a:pt x="4762500" y="251460"/>
                  </a:cubicBezTo>
                  <a:close/>
                </a:path>
              </a:pathLst>
            </a:custGeom>
            <a:blipFill>
              <a:blip r:embed="rId2"/>
              <a:stretch>
                <a:fillRect l="-99296" t="0" r="-99296" b="0"/>
              </a:stretch>
            </a:blipFill>
          </p:spPr>
        </p:sp>
      </p:grpSp>
      <p:sp>
        <p:nvSpPr>
          <p:cNvPr name="AutoShape 4" id="4"/>
          <p:cNvSpPr/>
          <p:nvPr/>
        </p:nvSpPr>
        <p:spPr>
          <a:xfrm>
            <a:off x="1028700" y="3423348"/>
            <a:ext cx="2101215" cy="0"/>
          </a:xfrm>
          <a:prstGeom prst="line">
            <a:avLst/>
          </a:prstGeom>
          <a:ln cap="rnd" w="38100">
            <a:solidFill>
              <a:srgbClr val="F69200"/>
            </a:solidFill>
            <a:prstDash val="solid"/>
            <a:headEnd type="none" len="sm" w="sm"/>
            <a:tailEnd type="none" len="sm" w="sm"/>
          </a:ln>
        </p:spPr>
      </p:sp>
      <p:sp>
        <p:nvSpPr>
          <p:cNvPr name="TextBox 5" id="5"/>
          <p:cNvSpPr txBox="true"/>
          <p:nvPr/>
        </p:nvSpPr>
        <p:spPr>
          <a:xfrm rot="0">
            <a:off x="1028700" y="1141246"/>
            <a:ext cx="10127516" cy="1860550"/>
          </a:xfrm>
          <a:prstGeom prst="rect">
            <a:avLst/>
          </a:prstGeom>
        </p:spPr>
        <p:txBody>
          <a:bodyPr anchor="t" rtlCol="false" tIns="0" lIns="0" bIns="0" rIns="0">
            <a:spAutoFit/>
          </a:bodyPr>
          <a:lstStyle/>
          <a:p>
            <a:pPr algn="l" marL="0" indent="0" lvl="0">
              <a:lnSpc>
                <a:spcPts val="4850"/>
              </a:lnSpc>
              <a:spcBef>
                <a:spcPct val="0"/>
              </a:spcBef>
            </a:pPr>
            <a:r>
              <a:rPr lang="en-US" b="true" sz="5000">
                <a:solidFill>
                  <a:srgbClr val="F69200"/>
                </a:solidFill>
                <a:latin typeface="Montserrat Heavy"/>
                <a:ea typeface="Montserrat Heavy"/>
                <a:cs typeface="Montserrat Heavy"/>
                <a:sym typeface="Montserrat Heavy"/>
              </a:rPr>
              <a:t>USEFUL RESOURCES FOR MASAJID T</a:t>
            </a:r>
            <a:r>
              <a:rPr lang="en-US" b="true" sz="5000" u="none">
                <a:solidFill>
                  <a:srgbClr val="F69200"/>
                </a:solidFill>
                <a:latin typeface="Montserrat Heavy"/>
                <a:ea typeface="Montserrat Heavy"/>
                <a:cs typeface="Montserrat Heavy"/>
                <a:sym typeface="Montserrat Heavy"/>
              </a:rPr>
              <a:t>O GET MATERIAL FOR OPEN MOSQUE DAY</a:t>
            </a:r>
          </a:p>
        </p:txBody>
      </p:sp>
      <p:sp>
        <p:nvSpPr>
          <p:cNvPr name="TextBox 6" id="6"/>
          <p:cNvSpPr txBox="true"/>
          <p:nvPr/>
        </p:nvSpPr>
        <p:spPr>
          <a:xfrm rot="0">
            <a:off x="1028700" y="4125688"/>
            <a:ext cx="11224321" cy="2072640"/>
          </a:xfrm>
          <a:prstGeom prst="rect">
            <a:avLst/>
          </a:prstGeom>
        </p:spPr>
        <p:txBody>
          <a:bodyPr anchor="t" rtlCol="false" tIns="0" lIns="0" bIns="0" rIns="0">
            <a:spAutoFit/>
          </a:bodyPr>
          <a:lstStyle/>
          <a:p>
            <a:pPr algn="l" marL="518158" indent="-259079" lvl="1">
              <a:lnSpc>
                <a:spcPts val="3359"/>
              </a:lnSpc>
              <a:buFont typeface="Arial"/>
              <a:buChar char="•"/>
            </a:pPr>
            <a:r>
              <a:rPr lang="en-US" b="true" sz="2399">
                <a:solidFill>
                  <a:srgbClr val="FFFFFF"/>
                </a:solidFill>
                <a:latin typeface="Montserrat Bold"/>
                <a:ea typeface="Montserrat Bold"/>
                <a:cs typeface="Montserrat Bold"/>
                <a:sym typeface="Montserrat Bold"/>
              </a:rPr>
              <a:t>WHYISLAM</a:t>
            </a:r>
            <a:r>
              <a:rPr lang="en-US" sz="2399">
                <a:solidFill>
                  <a:srgbClr val="FFFFFF"/>
                </a:solidFill>
                <a:latin typeface="Montserrat"/>
                <a:ea typeface="Montserrat"/>
                <a:cs typeface="Montserrat"/>
                <a:sym typeface="Montserrat"/>
              </a:rPr>
              <a:t> – </a:t>
            </a:r>
            <a:r>
              <a:rPr lang="en-US" sz="2399" u="sng">
                <a:solidFill>
                  <a:srgbClr val="FFFFFF"/>
                </a:solidFill>
                <a:latin typeface="Montserrat"/>
                <a:ea typeface="Montserrat"/>
                <a:cs typeface="Montserrat"/>
                <a:sym typeface="Montserrat"/>
                <a:hlinkClick r:id="rId3" tooltip="http://www.whyislam.org"/>
              </a:rPr>
              <a:t>www.whyislam.org</a:t>
            </a:r>
            <a:r>
              <a:rPr lang="en-US" sz="2399">
                <a:solidFill>
                  <a:srgbClr val="FFFFFF"/>
                </a:solidFill>
                <a:latin typeface="Montserrat"/>
                <a:ea typeface="Montserrat"/>
                <a:cs typeface="Montserrat"/>
                <a:sym typeface="Montserrat"/>
              </a:rPr>
              <a:t> - Provides concise literature on Islam</a:t>
            </a:r>
          </a:p>
          <a:p>
            <a:pPr algn="l" marL="518158" indent="-259079" lvl="1">
              <a:lnSpc>
                <a:spcPts val="3359"/>
              </a:lnSpc>
              <a:buFont typeface="Arial"/>
              <a:buChar char="•"/>
            </a:pPr>
            <a:r>
              <a:rPr lang="en-US" b="true" sz="2399">
                <a:solidFill>
                  <a:srgbClr val="FFFFFF"/>
                </a:solidFill>
                <a:latin typeface="Montserrat Bold"/>
                <a:ea typeface="Montserrat Bold"/>
                <a:cs typeface="Montserrat Bold"/>
                <a:sym typeface="Montserrat Bold"/>
              </a:rPr>
              <a:t>FURQAAN FOUNDATION</a:t>
            </a:r>
            <a:r>
              <a:rPr lang="en-US" sz="2399">
                <a:solidFill>
                  <a:srgbClr val="FFFFFF"/>
                </a:solidFill>
                <a:latin typeface="Montserrat"/>
                <a:ea typeface="Montserrat"/>
                <a:cs typeface="Montserrat"/>
                <a:sym typeface="Montserrat"/>
              </a:rPr>
              <a:t> – </a:t>
            </a:r>
            <a:r>
              <a:rPr lang="en-US" sz="2399" u="sng">
                <a:solidFill>
                  <a:srgbClr val="FFFFFF"/>
                </a:solidFill>
                <a:latin typeface="Montserrat"/>
                <a:ea typeface="Montserrat"/>
                <a:cs typeface="Montserrat"/>
                <a:sym typeface="Montserrat"/>
                <a:hlinkClick r:id="rId4" tooltip="http://www.furqaanfoundation.org"/>
              </a:rPr>
              <a:t>www.furqaanfoundation.org</a:t>
            </a:r>
            <a:r>
              <a:rPr lang="en-US" sz="2399">
                <a:solidFill>
                  <a:srgbClr val="FFFFFF"/>
                </a:solidFill>
                <a:latin typeface="Montserrat"/>
                <a:ea typeface="Montserrat"/>
                <a:cs typeface="Montserrat"/>
                <a:sym typeface="Montserrat"/>
              </a:rPr>
              <a:t> – Provides Islamic literature and translated copies of “Clear Quran” to the public</a:t>
            </a:r>
          </a:p>
          <a:p>
            <a:pPr algn="l" marL="518158" indent="-259079" lvl="1">
              <a:lnSpc>
                <a:spcPts val="3359"/>
              </a:lnSpc>
              <a:spcBef>
                <a:spcPct val="0"/>
              </a:spcBef>
              <a:buFont typeface="Arial"/>
              <a:buChar char="•"/>
            </a:pPr>
            <a:r>
              <a:rPr lang="en-US" b="true" sz="2399">
                <a:solidFill>
                  <a:srgbClr val="FFFFFF"/>
                </a:solidFill>
                <a:latin typeface="Montserrat Bold"/>
                <a:ea typeface="Montserrat Bold"/>
                <a:cs typeface="Montserrat Bold"/>
                <a:sym typeface="Montserrat Bold"/>
              </a:rPr>
              <a:t>GAIN PEACE</a:t>
            </a:r>
            <a:r>
              <a:rPr lang="en-US" sz="2399">
                <a:solidFill>
                  <a:srgbClr val="FFFFFF"/>
                </a:solidFill>
                <a:latin typeface="Montserrat"/>
                <a:ea typeface="Montserrat"/>
                <a:cs typeface="Montserrat"/>
                <a:sym typeface="Montserrat"/>
              </a:rPr>
              <a:t> – </a:t>
            </a:r>
            <a:r>
              <a:rPr lang="en-US" sz="2399" u="sng">
                <a:solidFill>
                  <a:srgbClr val="FFFFFF"/>
                </a:solidFill>
                <a:latin typeface="Montserrat"/>
                <a:ea typeface="Montserrat"/>
                <a:cs typeface="Montserrat"/>
                <a:sym typeface="Montserrat"/>
                <a:hlinkClick r:id="rId5" tooltip="http://www.gainpeace.com"/>
              </a:rPr>
              <a:t>www.gainpeace.com</a:t>
            </a:r>
            <a:r>
              <a:rPr lang="en-US" sz="2399">
                <a:solidFill>
                  <a:srgbClr val="FFFFFF"/>
                </a:solidFill>
                <a:latin typeface="Montserrat"/>
                <a:ea typeface="Montserrat"/>
                <a:cs typeface="Montserrat"/>
                <a:sym typeface="Montserrat"/>
              </a:rPr>
              <a:t> – provides concise literature on Islam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DAHGpK3-v7Y</dc:identifier>
  <dcterms:modified xsi:type="dcterms:W3CDTF">2011-08-01T06:04:30Z</dcterms:modified>
  <cp:revision>1</cp:revision>
  <dc:title>Open mosque day - Powerpoint</dc:title>
</cp:coreProperties>
</file>